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74" r:id="rId2"/>
    <p:sldId id="271" r:id="rId3"/>
    <p:sldId id="258" r:id="rId4"/>
    <p:sldId id="289" r:id="rId5"/>
    <p:sldId id="260" r:id="rId6"/>
    <p:sldId id="264" r:id="rId7"/>
    <p:sldId id="301" r:id="rId8"/>
    <p:sldId id="263" r:id="rId9"/>
    <p:sldId id="291" r:id="rId10"/>
    <p:sldId id="279" r:id="rId11"/>
    <p:sldId id="295" r:id="rId12"/>
    <p:sldId id="296" r:id="rId13"/>
    <p:sldId id="297" r:id="rId14"/>
    <p:sldId id="298" r:id="rId15"/>
    <p:sldId id="277" r:id="rId16"/>
    <p:sldId id="265" r:id="rId17"/>
    <p:sldId id="299" r:id="rId18"/>
    <p:sldId id="300" r:id="rId19"/>
    <p:sldId id="302" r:id="rId20"/>
    <p:sldId id="303" r:id="rId21"/>
    <p:sldId id="304" r:id="rId22"/>
    <p:sldId id="305" r:id="rId23"/>
    <p:sldId id="306" r:id="rId24"/>
    <p:sldId id="307" r:id="rId25"/>
    <p:sldId id="308" r:id="rId26"/>
    <p:sldId id="309" r:id="rId27"/>
    <p:sldId id="310" r:id="rId28"/>
    <p:sldId id="311" r:id="rId29"/>
    <p:sldId id="312" r:id="rId30"/>
    <p:sldId id="313" r:id="rId31"/>
    <p:sldId id="314" r:id="rId32"/>
    <p:sldId id="315" r:id="rId33"/>
    <p:sldId id="316" r:id="rId34"/>
    <p:sldId id="317" r:id="rId35"/>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C29F818-3338-FD80-6ADD-FFB696AAECE5}" name="Hanne Skjølstrup Mikkelsen" initials="HSM" userId="Hanne Skjølstrup Mikkelse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A064"/>
    <a:srgbClr val="961E82"/>
    <a:srgbClr val="017176"/>
    <a:srgbClr val="01A04C"/>
    <a:srgbClr val="F3F3F3"/>
    <a:srgbClr val="EBF7F2"/>
    <a:srgbClr val="9D1C41"/>
    <a:srgbClr val="037CBF"/>
    <a:srgbClr val="BD9D62"/>
    <a:srgbClr val="3432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962"/>
    <p:restoredTop sz="96327"/>
  </p:normalViewPr>
  <p:slideViewPr>
    <p:cSldViewPr snapToGrid="0">
      <p:cViewPr varScale="1">
        <p:scale>
          <a:sx n="107" d="100"/>
          <a:sy n="107" d="100"/>
        </p:scale>
        <p:origin x="107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EDECA5-A581-4B4E-9E51-11E0B89F8263}" type="datetimeFigureOut">
              <a:rPr lang="da-DK" smtClean="0"/>
              <a:t>27-03-2023</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ACA890-DB2E-2042-84A3-433011E20551}" type="slidenum">
              <a:rPr lang="da-DK" smtClean="0"/>
              <a:t>‹nr.›</a:t>
            </a:fld>
            <a:endParaRPr lang="da-DK"/>
          </a:p>
        </p:txBody>
      </p:sp>
    </p:spTree>
    <p:extLst>
      <p:ext uri="{BB962C8B-B14F-4D97-AF65-F5344CB8AC3E}">
        <p14:creationId xmlns:p14="http://schemas.microsoft.com/office/powerpoint/2010/main" val="3254206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3833C97-7FAA-3241-94B4-8ECF767DD65C}" type="slidenum">
              <a:rPr lang="da-DK" smtClean="0"/>
              <a:t>3</a:t>
            </a:fld>
            <a:endParaRPr lang="da-DK"/>
          </a:p>
        </p:txBody>
      </p:sp>
    </p:spTree>
    <p:extLst>
      <p:ext uri="{BB962C8B-B14F-4D97-AF65-F5344CB8AC3E}">
        <p14:creationId xmlns:p14="http://schemas.microsoft.com/office/powerpoint/2010/main" val="2510473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1ACA890-DB2E-2042-84A3-433011E20551}" type="slidenum">
              <a:rPr lang="da-DK" smtClean="0"/>
              <a:t>17</a:t>
            </a:fld>
            <a:endParaRPr lang="da-DK"/>
          </a:p>
        </p:txBody>
      </p:sp>
    </p:spTree>
    <p:extLst>
      <p:ext uri="{BB962C8B-B14F-4D97-AF65-F5344CB8AC3E}">
        <p14:creationId xmlns:p14="http://schemas.microsoft.com/office/powerpoint/2010/main" val="1206207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3833C97-7FAA-3241-94B4-8ECF767DD65C}" type="slidenum">
              <a:rPr lang="da-DK" smtClean="0"/>
              <a:t>19</a:t>
            </a:fld>
            <a:endParaRPr lang="da-DK"/>
          </a:p>
        </p:txBody>
      </p:sp>
    </p:spTree>
    <p:extLst>
      <p:ext uri="{BB962C8B-B14F-4D97-AF65-F5344CB8AC3E}">
        <p14:creationId xmlns:p14="http://schemas.microsoft.com/office/powerpoint/2010/main" val="2510473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1ACA890-DB2E-2042-84A3-433011E20551}" type="slidenum">
              <a:rPr lang="da-DK" smtClean="0"/>
              <a:t>32</a:t>
            </a:fld>
            <a:endParaRPr lang="da-DK"/>
          </a:p>
        </p:txBody>
      </p:sp>
    </p:spTree>
    <p:extLst>
      <p:ext uri="{BB962C8B-B14F-4D97-AF65-F5344CB8AC3E}">
        <p14:creationId xmlns:p14="http://schemas.microsoft.com/office/powerpoint/2010/main" val="1206207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FB04E1-80D2-5F48-E3CE-547B7C21361C}"/>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E0FFE7F1-ACA8-B9F6-BF85-9E43075432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BAA09648-26EE-F4C7-BA7C-43B975CDCAD1}"/>
              </a:ext>
            </a:extLst>
          </p:cNvPr>
          <p:cNvSpPr>
            <a:spLocks noGrp="1"/>
          </p:cNvSpPr>
          <p:nvPr>
            <p:ph type="dt" sz="half" idx="10"/>
          </p:nvPr>
        </p:nvSpPr>
        <p:spPr/>
        <p:txBody>
          <a:bodyPr/>
          <a:lstStyle/>
          <a:p>
            <a:fld id="{9E7C5ECC-7856-4347-A6A6-FEBB3ADBC85E}" type="datetimeFigureOut">
              <a:rPr lang="da-DK" smtClean="0"/>
              <a:t>27-03-2023</a:t>
            </a:fld>
            <a:endParaRPr lang="da-DK"/>
          </a:p>
        </p:txBody>
      </p:sp>
      <p:sp>
        <p:nvSpPr>
          <p:cNvPr id="5" name="Pladsholder til sidefod 4">
            <a:extLst>
              <a:ext uri="{FF2B5EF4-FFF2-40B4-BE49-F238E27FC236}">
                <a16:creationId xmlns:a16="http://schemas.microsoft.com/office/drawing/2014/main" id="{23ED7E80-81B5-065B-9FA9-C0A8CE3B1FE4}"/>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A301D3D-C353-1064-1418-DC2EC10B7878}"/>
              </a:ext>
            </a:extLst>
          </p:cNvPr>
          <p:cNvSpPr>
            <a:spLocks noGrp="1"/>
          </p:cNvSpPr>
          <p:nvPr>
            <p:ph type="sldNum" sz="quarter" idx="12"/>
          </p:nvPr>
        </p:nvSpPr>
        <p:spPr/>
        <p:txBody>
          <a:bodyPr/>
          <a:lstStyle/>
          <a:p>
            <a:fld id="{AFF99ADB-A608-344A-98E3-95748E7BA894}" type="slidenum">
              <a:rPr lang="da-DK" smtClean="0"/>
              <a:t>‹nr.›</a:t>
            </a:fld>
            <a:endParaRPr lang="da-DK"/>
          </a:p>
        </p:txBody>
      </p:sp>
    </p:spTree>
    <p:extLst>
      <p:ext uri="{BB962C8B-B14F-4D97-AF65-F5344CB8AC3E}">
        <p14:creationId xmlns:p14="http://schemas.microsoft.com/office/powerpoint/2010/main" val="2608071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B21F44-F0A5-C1AD-FD11-E01AB1722B0D}"/>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D7100AF5-9AAA-3459-D3FD-E27C5848CFD3}"/>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1346AFE1-0981-E1D2-CF61-A5FA7A59637E}"/>
              </a:ext>
            </a:extLst>
          </p:cNvPr>
          <p:cNvSpPr>
            <a:spLocks noGrp="1"/>
          </p:cNvSpPr>
          <p:nvPr>
            <p:ph type="dt" sz="half" idx="10"/>
          </p:nvPr>
        </p:nvSpPr>
        <p:spPr/>
        <p:txBody>
          <a:bodyPr/>
          <a:lstStyle/>
          <a:p>
            <a:fld id="{9E7C5ECC-7856-4347-A6A6-FEBB3ADBC85E}" type="datetimeFigureOut">
              <a:rPr lang="da-DK" smtClean="0"/>
              <a:t>27-03-2023</a:t>
            </a:fld>
            <a:endParaRPr lang="da-DK"/>
          </a:p>
        </p:txBody>
      </p:sp>
      <p:sp>
        <p:nvSpPr>
          <p:cNvPr id="5" name="Pladsholder til sidefod 4">
            <a:extLst>
              <a:ext uri="{FF2B5EF4-FFF2-40B4-BE49-F238E27FC236}">
                <a16:creationId xmlns:a16="http://schemas.microsoft.com/office/drawing/2014/main" id="{F8B121C1-798D-532C-3142-83A90E1EB108}"/>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58C2147-120E-E443-B433-77C315A71AC6}"/>
              </a:ext>
            </a:extLst>
          </p:cNvPr>
          <p:cNvSpPr>
            <a:spLocks noGrp="1"/>
          </p:cNvSpPr>
          <p:nvPr>
            <p:ph type="sldNum" sz="quarter" idx="12"/>
          </p:nvPr>
        </p:nvSpPr>
        <p:spPr/>
        <p:txBody>
          <a:bodyPr/>
          <a:lstStyle/>
          <a:p>
            <a:fld id="{AFF99ADB-A608-344A-98E3-95748E7BA894}" type="slidenum">
              <a:rPr lang="da-DK" smtClean="0"/>
              <a:t>‹nr.›</a:t>
            </a:fld>
            <a:endParaRPr lang="da-DK"/>
          </a:p>
        </p:txBody>
      </p:sp>
    </p:spTree>
    <p:extLst>
      <p:ext uri="{BB962C8B-B14F-4D97-AF65-F5344CB8AC3E}">
        <p14:creationId xmlns:p14="http://schemas.microsoft.com/office/powerpoint/2010/main" val="971222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4FA66D39-76F9-1197-90C8-033B963FF8B2}"/>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2EE4443C-683A-C85F-D098-534488F14B76}"/>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0BED8F09-D3E8-0739-F67F-BFC0C9CE7218}"/>
              </a:ext>
            </a:extLst>
          </p:cNvPr>
          <p:cNvSpPr>
            <a:spLocks noGrp="1"/>
          </p:cNvSpPr>
          <p:nvPr>
            <p:ph type="dt" sz="half" idx="10"/>
          </p:nvPr>
        </p:nvSpPr>
        <p:spPr/>
        <p:txBody>
          <a:bodyPr/>
          <a:lstStyle/>
          <a:p>
            <a:fld id="{9E7C5ECC-7856-4347-A6A6-FEBB3ADBC85E}" type="datetimeFigureOut">
              <a:rPr lang="da-DK" smtClean="0"/>
              <a:t>27-03-2023</a:t>
            </a:fld>
            <a:endParaRPr lang="da-DK"/>
          </a:p>
        </p:txBody>
      </p:sp>
      <p:sp>
        <p:nvSpPr>
          <p:cNvPr id="5" name="Pladsholder til sidefod 4">
            <a:extLst>
              <a:ext uri="{FF2B5EF4-FFF2-40B4-BE49-F238E27FC236}">
                <a16:creationId xmlns:a16="http://schemas.microsoft.com/office/drawing/2014/main" id="{B71BCE28-CA20-FEE8-A305-B8F956B4C02E}"/>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63EC55F-BF6E-9599-44A0-D5E08B25EF35}"/>
              </a:ext>
            </a:extLst>
          </p:cNvPr>
          <p:cNvSpPr>
            <a:spLocks noGrp="1"/>
          </p:cNvSpPr>
          <p:nvPr>
            <p:ph type="sldNum" sz="quarter" idx="12"/>
          </p:nvPr>
        </p:nvSpPr>
        <p:spPr/>
        <p:txBody>
          <a:bodyPr/>
          <a:lstStyle/>
          <a:p>
            <a:fld id="{AFF99ADB-A608-344A-98E3-95748E7BA894}" type="slidenum">
              <a:rPr lang="da-DK" smtClean="0"/>
              <a:t>‹nr.›</a:t>
            </a:fld>
            <a:endParaRPr lang="da-DK"/>
          </a:p>
        </p:txBody>
      </p:sp>
    </p:spTree>
    <p:extLst>
      <p:ext uri="{BB962C8B-B14F-4D97-AF65-F5344CB8AC3E}">
        <p14:creationId xmlns:p14="http://schemas.microsoft.com/office/powerpoint/2010/main" val="3066749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736DD4-94EF-FA60-1735-5DB5DF8E0CFE}"/>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0398792A-0F79-E115-13DD-2D923B6A7ED7}"/>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42EB6CBD-58AF-2DDE-6AFF-3D779E9B9CED}"/>
              </a:ext>
            </a:extLst>
          </p:cNvPr>
          <p:cNvSpPr>
            <a:spLocks noGrp="1"/>
          </p:cNvSpPr>
          <p:nvPr>
            <p:ph type="dt" sz="half" idx="10"/>
          </p:nvPr>
        </p:nvSpPr>
        <p:spPr/>
        <p:txBody>
          <a:bodyPr/>
          <a:lstStyle/>
          <a:p>
            <a:fld id="{9E7C5ECC-7856-4347-A6A6-FEBB3ADBC85E}" type="datetimeFigureOut">
              <a:rPr lang="da-DK" smtClean="0"/>
              <a:t>27-03-2023</a:t>
            </a:fld>
            <a:endParaRPr lang="da-DK"/>
          </a:p>
        </p:txBody>
      </p:sp>
      <p:sp>
        <p:nvSpPr>
          <p:cNvPr id="5" name="Pladsholder til sidefod 4">
            <a:extLst>
              <a:ext uri="{FF2B5EF4-FFF2-40B4-BE49-F238E27FC236}">
                <a16:creationId xmlns:a16="http://schemas.microsoft.com/office/drawing/2014/main" id="{CC9A1F3D-D494-7F8C-E66A-2FFB380BD30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274414D0-0D3E-AA7A-DA39-7AC323F6ACA9}"/>
              </a:ext>
            </a:extLst>
          </p:cNvPr>
          <p:cNvSpPr>
            <a:spLocks noGrp="1"/>
          </p:cNvSpPr>
          <p:nvPr>
            <p:ph type="sldNum" sz="quarter" idx="12"/>
          </p:nvPr>
        </p:nvSpPr>
        <p:spPr/>
        <p:txBody>
          <a:bodyPr/>
          <a:lstStyle/>
          <a:p>
            <a:fld id="{AFF99ADB-A608-344A-98E3-95748E7BA894}" type="slidenum">
              <a:rPr lang="da-DK" smtClean="0"/>
              <a:t>‹nr.›</a:t>
            </a:fld>
            <a:endParaRPr lang="da-DK"/>
          </a:p>
        </p:txBody>
      </p:sp>
    </p:spTree>
    <p:extLst>
      <p:ext uri="{BB962C8B-B14F-4D97-AF65-F5344CB8AC3E}">
        <p14:creationId xmlns:p14="http://schemas.microsoft.com/office/powerpoint/2010/main" val="784543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CF0E78-5615-38D2-F961-6C3212FDE484}"/>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E6C881AE-EAAF-A521-D00A-9769C834D0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E23C50E5-C459-A7F3-0530-2F1D68C5DE2A}"/>
              </a:ext>
            </a:extLst>
          </p:cNvPr>
          <p:cNvSpPr>
            <a:spLocks noGrp="1"/>
          </p:cNvSpPr>
          <p:nvPr>
            <p:ph type="dt" sz="half" idx="10"/>
          </p:nvPr>
        </p:nvSpPr>
        <p:spPr/>
        <p:txBody>
          <a:bodyPr/>
          <a:lstStyle/>
          <a:p>
            <a:fld id="{9E7C5ECC-7856-4347-A6A6-FEBB3ADBC85E}" type="datetimeFigureOut">
              <a:rPr lang="da-DK" smtClean="0"/>
              <a:t>27-03-2023</a:t>
            </a:fld>
            <a:endParaRPr lang="da-DK"/>
          </a:p>
        </p:txBody>
      </p:sp>
      <p:sp>
        <p:nvSpPr>
          <p:cNvPr id="5" name="Pladsholder til sidefod 4">
            <a:extLst>
              <a:ext uri="{FF2B5EF4-FFF2-40B4-BE49-F238E27FC236}">
                <a16:creationId xmlns:a16="http://schemas.microsoft.com/office/drawing/2014/main" id="{739A81F6-4317-FEEC-0618-197089C4BFC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32BBCEC-9985-28D6-9561-10F2A657EF3A}"/>
              </a:ext>
            </a:extLst>
          </p:cNvPr>
          <p:cNvSpPr>
            <a:spLocks noGrp="1"/>
          </p:cNvSpPr>
          <p:nvPr>
            <p:ph type="sldNum" sz="quarter" idx="12"/>
          </p:nvPr>
        </p:nvSpPr>
        <p:spPr/>
        <p:txBody>
          <a:bodyPr/>
          <a:lstStyle/>
          <a:p>
            <a:fld id="{AFF99ADB-A608-344A-98E3-95748E7BA894}" type="slidenum">
              <a:rPr lang="da-DK" smtClean="0"/>
              <a:t>‹nr.›</a:t>
            </a:fld>
            <a:endParaRPr lang="da-DK"/>
          </a:p>
        </p:txBody>
      </p:sp>
    </p:spTree>
    <p:extLst>
      <p:ext uri="{BB962C8B-B14F-4D97-AF65-F5344CB8AC3E}">
        <p14:creationId xmlns:p14="http://schemas.microsoft.com/office/powerpoint/2010/main" val="2461979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E93C9E-EAFC-DDBD-46F2-26C16C15B948}"/>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197B0C52-FE29-98E5-8B56-EEBF721B4035}"/>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5ED70F70-99C8-73D3-A779-07A1B1F9E545}"/>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8379B32D-6B12-0F1E-6B6A-E2D3F8A6E4CA}"/>
              </a:ext>
            </a:extLst>
          </p:cNvPr>
          <p:cNvSpPr>
            <a:spLocks noGrp="1"/>
          </p:cNvSpPr>
          <p:nvPr>
            <p:ph type="dt" sz="half" idx="10"/>
          </p:nvPr>
        </p:nvSpPr>
        <p:spPr/>
        <p:txBody>
          <a:bodyPr/>
          <a:lstStyle/>
          <a:p>
            <a:fld id="{9E7C5ECC-7856-4347-A6A6-FEBB3ADBC85E}" type="datetimeFigureOut">
              <a:rPr lang="da-DK" smtClean="0"/>
              <a:t>27-03-2023</a:t>
            </a:fld>
            <a:endParaRPr lang="da-DK"/>
          </a:p>
        </p:txBody>
      </p:sp>
      <p:sp>
        <p:nvSpPr>
          <p:cNvPr id="6" name="Pladsholder til sidefod 5">
            <a:extLst>
              <a:ext uri="{FF2B5EF4-FFF2-40B4-BE49-F238E27FC236}">
                <a16:creationId xmlns:a16="http://schemas.microsoft.com/office/drawing/2014/main" id="{890B742F-599F-1AC0-F330-B46D487D9342}"/>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24FB56AE-1A34-822F-6A3A-9B59E8F1FE74}"/>
              </a:ext>
            </a:extLst>
          </p:cNvPr>
          <p:cNvSpPr>
            <a:spLocks noGrp="1"/>
          </p:cNvSpPr>
          <p:nvPr>
            <p:ph type="sldNum" sz="quarter" idx="12"/>
          </p:nvPr>
        </p:nvSpPr>
        <p:spPr/>
        <p:txBody>
          <a:bodyPr/>
          <a:lstStyle/>
          <a:p>
            <a:fld id="{AFF99ADB-A608-344A-98E3-95748E7BA894}" type="slidenum">
              <a:rPr lang="da-DK" smtClean="0"/>
              <a:t>‹nr.›</a:t>
            </a:fld>
            <a:endParaRPr lang="da-DK"/>
          </a:p>
        </p:txBody>
      </p:sp>
    </p:spTree>
    <p:extLst>
      <p:ext uri="{BB962C8B-B14F-4D97-AF65-F5344CB8AC3E}">
        <p14:creationId xmlns:p14="http://schemas.microsoft.com/office/powerpoint/2010/main" val="2329738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557C8E-E050-618E-CF6D-58844A25A5A9}"/>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B984898F-F016-7FCB-E04E-A50359F46D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F7AF2925-08C4-A38F-3F05-0E2249323C15}"/>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EF972618-3438-1893-29FD-F643233A1F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48200280-B3A8-2592-42D9-D0F96CCD6D04}"/>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C743A46B-EA22-215A-2B0F-39B980232FD3}"/>
              </a:ext>
            </a:extLst>
          </p:cNvPr>
          <p:cNvSpPr>
            <a:spLocks noGrp="1"/>
          </p:cNvSpPr>
          <p:nvPr>
            <p:ph type="dt" sz="half" idx="10"/>
          </p:nvPr>
        </p:nvSpPr>
        <p:spPr/>
        <p:txBody>
          <a:bodyPr/>
          <a:lstStyle/>
          <a:p>
            <a:fld id="{9E7C5ECC-7856-4347-A6A6-FEBB3ADBC85E}" type="datetimeFigureOut">
              <a:rPr lang="da-DK" smtClean="0"/>
              <a:t>27-03-2023</a:t>
            </a:fld>
            <a:endParaRPr lang="da-DK"/>
          </a:p>
        </p:txBody>
      </p:sp>
      <p:sp>
        <p:nvSpPr>
          <p:cNvPr id="8" name="Pladsholder til sidefod 7">
            <a:extLst>
              <a:ext uri="{FF2B5EF4-FFF2-40B4-BE49-F238E27FC236}">
                <a16:creationId xmlns:a16="http://schemas.microsoft.com/office/drawing/2014/main" id="{8E11A989-0B62-9072-6819-8C24BDE0D635}"/>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D00764B2-3736-6FA6-2DE1-D3B9B5AB4D64}"/>
              </a:ext>
            </a:extLst>
          </p:cNvPr>
          <p:cNvSpPr>
            <a:spLocks noGrp="1"/>
          </p:cNvSpPr>
          <p:nvPr>
            <p:ph type="sldNum" sz="quarter" idx="12"/>
          </p:nvPr>
        </p:nvSpPr>
        <p:spPr/>
        <p:txBody>
          <a:bodyPr/>
          <a:lstStyle/>
          <a:p>
            <a:fld id="{AFF99ADB-A608-344A-98E3-95748E7BA894}" type="slidenum">
              <a:rPr lang="da-DK" smtClean="0"/>
              <a:t>‹nr.›</a:t>
            </a:fld>
            <a:endParaRPr lang="da-DK"/>
          </a:p>
        </p:txBody>
      </p:sp>
    </p:spTree>
    <p:extLst>
      <p:ext uri="{BB962C8B-B14F-4D97-AF65-F5344CB8AC3E}">
        <p14:creationId xmlns:p14="http://schemas.microsoft.com/office/powerpoint/2010/main" val="2861185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3A01FE-0190-CECE-80C5-21371605C204}"/>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420736B7-9608-FF7A-1395-C799F127EDAA}"/>
              </a:ext>
            </a:extLst>
          </p:cNvPr>
          <p:cNvSpPr>
            <a:spLocks noGrp="1"/>
          </p:cNvSpPr>
          <p:nvPr>
            <p:ph type="dt" sz="half" idx="10"/>
          </p:nvPr>
        </p:nvSpPr>
        <p:spPr/>
        <p:txBody>
          <a:bodyPr/>
          <a:lstStyle/>
          <a:p>
            <a:fld id="{9E7C5ECC-7856-4347-A6A6-FEBB3ADBC85E}" type="datetimeFigureOut">
              <a:rPr lang="da-DK" smtClean="0"/>
              <a:t>27-03-2023</a:t>
            </a:fld>
            <a:endParaRPr lang="da-DK"/>
          </a:p>
        </p:txBody>
      </p:sp>
      <p:sp>
        <p:nvSpPr>
          <p:cNvPr id="4" name="Pladsholder til sidefod 3">
            <a:extLst>
              <a:ext uri="{FF2B5EF4-FFF2-40B4-BE49-F238E27FC236}">
                <a16:creationId xmlns:a16="http://schemas.microsoft.com/office/drawing/2014/main" id="{FBE38ED1-E520-CE38-8C8C-B58DD064C151}"/>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BA6F103F-CD13-42CB-D3D7-C77B4AB276AB}"/>
              </a:ext>
            </a:extLst>
          </p:cNvPr>
          <p:cNvSpPr>
            <a:spLocks noGrp="1"/>
          </p:cNvSpPr>
          <p:nvPr>
            <p:ph type="sldNum" sz="quarter" idx="12"/>
          </p:nvPr>
        </p:nvSpPr>
        <p:spPr/>
        <p:txBody>
          <a:bodyPr/>
          <a:lstStyle/>
          <a:p>
            <a:fld id="{AFF99ADB-A608-344A-98E3-95748E7BA894}" type="slidenum">
              <a:rPr lang="da-DK" smtClean="0"/>
              <a:t>‹nr.›</a:t>
            </a:fld>
            <a:endParaRPr lang="da-DK"/>
          </a:p>
        </p:txBody>
      </p:sp>
    </p:spTree>
    <p:extLst>
      <p:ext uri="{BB962C8B-B14F-4D97-AF65-F5344CB8AC3E}">
        <p14:creationId xmlns:p14="http://schemas.microsoft.com/office/powerpoint/2010/main" val="3040957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B6FCF670-E490-304C-9BD4-3EDD66B6F56E}"/>
              </a:ext>
            </a:extLst>
          </p:cNvPr>
          <p:cNvSpPr>
            <a:spLocks noGrp="1"/>
          </p:cNvSpPr>
          <p:nvPr>
            <p:ph type="dt" sz="half" idx="10"/>
          </p:nvPr>
        </p:nvSpPr>
        <p:spPr/>
        <p:txBody>
          <a:bodyPr/>
          <a:lstStyle/>
          <a:p>
            <a:fld id="{9E7C5ECC-7856-4347-A6A6-FEBB3ADBC85E}" type="datetimeFigureOut">
              <a:rPr lang="da-DK" smtClean="0"/>
              <a:t>27-03-2023</a:t>
            </a:fld>
            <a:endParaRPr lang="da-DK"/>
          </a:p>
        </p:txBody>
      </p:sp>
      <p:sp>
        <p:nvSpPr>
          <p:cNvPr id="3" name="Pladsholder til sidefod 2">
            <a:extLst>
              <a:ext uri="{FF2B5EF4-FFF2-40B4-BE49-F238E27FC236}">
                <a16:creationId xmlns:a16="http://schemas.microsoft.com/office/drawing/2014/main" id="{8BAC0478-9652-2A00-D213-C83D83147927}"/>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970777FB-8C72-132D-E8AC-94E0AB5D02FC}"/>
              </a:ext>
            </a:extLst>
          </p:cNvPr>
          <p:cNvSpPr>
            <a:spLocks noGrp="1"/>
          </p:cNvSpPr>
          <p:nvPr>
            <p:ph type="sldNum" sz="quarter" idx="12"/>
          </p:nvPr>
        </p:nvSpPr>
        <p:spPr/>
        <p:txBody>
          <a:bodyPr/>
          <a:lstStyle/>
          <a:p>
            <a:fld id="{AFF99ADB-A608-344A-98E3-95748E7BA894}" type="slidenum">
              <a:rPr lang="da-DK" smtClean="0"/>
              <a:t>‹nr.›</a:t>
            </a:fld>
            <a:endParaRPr lang="da-DK"/>
          </a:p>
        </p:txBody>
      </p:sp>
    </p:spTree>
    <p:extLst>
      <p:ext uri="{BB962C8B-B14F-4D97-AF65-F5344CB8AC3E}">
        <p14:creationId xmlns:p14="http://schemas.microsoft.com/office/powerpoint/2010/main" val="2019666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12C317-9039-5C5C-3F54-B2C682B8460F}"/>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7301EB19-483C-F5BF-5BBD-4A995B58B7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C9DDA1D5-D961-063E-5691-EBF8260231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B2651DCD-F4DF-0A32-CBD3-054F65769001}"/>
              </a:ext>
            </a:extLst>
          </p:cNvPr>
          <p:cNvSpPr>
            <a:spLocks noGrp="1"/>
          </p:cNvSpPr>
          <p:nvPr>
            <p:ph type="dt" sz="half" idx="10"/>
          </p:nvPr>
        </p:nvSpPr>
        <p:spPr/>
        <p:txBody>
          <a:bodyPr/>
          <a:lstStyle/>
          <a:p>
            <a:fld id="{9E7C5ECC-7856-4347-A6A6-FEBB3ADBC85E}" type="datetimeFigureOut">
              <a:rPr lang="da-DK" smtClean="0"/>
              <a:t>27-03-2023</a:t>
            </a:fld>
            <a:endParaRPr lang="da-DK"/>
          </a:p>
        </p:txBody>
      </p:sp>
      <p:sp>
        <p:nvSpPr>
          <p:cNvPr id="6" name="Pladsholder til sidefod 5">
            <a:extLst>
              <a:ext uri="{FF2B5EF4-FFF2-40B4-BE49-F238E27FC236}">
                <a16:creationId xmlns:a16="http://schemas.microsoft.com/office/drawing/2014/main" id="{35BA4241-BB1E-3A32-A1A4-C4E6B609B1E3}"/>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90CF0018-75CB-428C-2972-F99BD4420056}"/>
              </a:ext>
            </a:extLst>
          </p:cNvPr>
          <p:cNvSpPr>
            <a:spLocks noGrp="1"/>
          </p:cNvSpPr>
          <p:nvPr>
            <p:ph type="sldNum" sz="quarter" idx="12"/>
          </p:nvPr>
        </p:nvSpPr>
        <p:spPr/>
        <p:txBody>
          <a:bodyPr/>
          <a:lstStyle/>
          <a:p>
            <a:fld id="{AFF99ADB-A608-344A-98E3-95748E7BA894}" type="slidenum">
              <a:rPr lang="da-DK" smtClean="0"/>
              <a:t>‹nr.›</a:t>
            </a:fld>
            <a:endParaRPr lang="da-DK"/>
          </a:p>
        </p:txBody>
      </p:sp>
    </p:spTree>
    <p:extLst>
      <p:ext uri="{BB962C8B-B14F-4D97-AF65-F5344CB8AC3E}">
        <p14:creationId xmlns:p14="http://schemas.microsoft.com/office/powerpoint/2010/main" val="3440680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94764E-0737-2EF4-0F54-7BD5A95E5454}"/>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13389650-6BE1-553D-F12B-DFFA097E1D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4995BCCD-47D5-5172-1235-3450BCB39E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08B122E1-1E29-6505-5AE6-73C16DFE18B5}"/>
              </a:ext>
            </a:extLst>
          </p:cNvPr>
          <p:cNvSpPr>
            <a:spLocks noGrp="1"/>
          </p:cNvSpPr>
          <p:nvPr>
            <p:ph type="dt" sz="half" idx="10"/>
          </p:nvPr>
        </p:nvSpPr>
        <p:spPr/>
        <p:txBody>
          <a:bodyPr/>
          <a:lstStyle/>
          <a:p>
            <a:fld id="{9E7C5ECC-7856-4347-A6A6-FEBB3ADBC85E}" type="datetimeFigureOut">
              <a:rPr lang="da-DK" smtClean="0"/>
              <a:t>27-03-2023</a:t>
            </a:fld>
            <a:endParaRPr lang="da-DK"/>
          </a:p>
        </p:txBody>
      </p:sp>
      <p:sp>
        <p:nvSpPr>
          <p:cNvPr id="6" name="Pladsholder til sidefod 5">
            <a:extLst>
              <a:ext uri="{FF2B5EF4-FFF2-40B4-BE49-F238E27FC236}">
                <a16:creationId xmlns:a16="http://schemas.microsoft.com/office/drawing/2014/main" id="{68F8F7AE-2CAC-4824-45B9-152B8F99673F}"/>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91FD1C8A-5C29-8E29-111C-478DA2F99A05}"/>
              </a:ext>
            </a:extLst>
          </p:cNvPr>
          <p:cNvSpPr>
            <a:spLocks noGrp="1"/>
          </p:cNvSpPr>
          <p:nvPr>
            <p:ph type="sldNum" sz="quarter" idx="12"/>
          </p:nvPr>
        </p:nvSpPr>
        <p:spPr/>
        <p:txBody>
          <a:bodyPr/>
          <a:lstStyle/>
          <a:p>
            <a:fld id="{AFF99ADB-A608-344A-98E3-95748E7BA894}" type="slidenum">
              <a:rPr lang="da-DK" smtClean="0"/>
              <a:t>‹nr.›</a:t>
            </a:fld>
            <a:endParaRPr lang="da-DK"/>
          </a:p>
        </p:txBody>
      </p:sp>
    </p:spTree>
    <p:extLst>
      <p:ext uri="{BB962C8B-B14F-4D97-AF65-F5344CB8AC3E}">
        <p14:creationId xmlns:p14="http://schemas.microsoft.com/office/powerpoint/2010/main" val="537054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B34FA41E-682D-79C6-7893-80CBCCA6F7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4A00EEA9-FDEE-78FB-9C75-A0FD56802E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006A7463-0B5A-68BF-7FBF-0FB4A981B2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7C5ECC-7856-4347-A6A6-FEBB3ADBC85E}" type="datetimeFigureOut">
              <a:rPr lang="da-DK" smtClean="0"/>
              <a:t>27-03-2023</a:t>
            </a:fld>
            <a:endParaRPr lang="da-DK"/>
          </a:p>
        </p:txBody>
      </p:sp>
      <p:sp>
        <p:nvSpPr>
          <p:cNvPr id="5" name="Pladsholder til sidefod 4">
            <a:extLst>
              <a:ext uri="{FF2B5EF4-FFF2-40B4-BE49-F238E27FC236}">
                <a16:creationId xmlns:a16="http://schemas.microsoft.com/office/drawing/2014/main" id="{3B76FCF2-F452-CAA5-6A0E-E449A4B8CB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09F4BC78-E3F6-A8DC-CAFF-A6A8C378B0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F99ADB-A608-344A-98E3-95748E7BA894}" type="slidenum">
              <a:rPr lang="da-DK" smtClean="0"/>
              <a:t>‹nr.›</a:t>
            </a:fld>
            <a:endParaRPr lang="da-DK"/>
          </a:p>
        </p:txBody>
      </p:sp>
    </p:spTree>
    <p:extLst>
      <p:ext uri="{BB962C8B-B14F-4D97-AF65-F5344CB8AC3E}">
        <p14:creationId xmlns:p14="http://schemas.microsoft.com/office/powerpoint/2010/main" val="115765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emf"/><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s://youtu.be/y8l0u3BkAFY" TargetMode="External"/><Relationship Id="rId7" Type="http://schemas.openxmlformats.org/officeDocument/2006/relationships/hyperlink" Target="https://www.youtube.com/watch?v=y8l0u3BkAFY" TargetMode="External"/><Relationship Id="rId2" Type="http://schemas.openxmlformats.org/officeDocument/2006/relationships/image" Target="../media/image1.emf"/><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3.emf"/><Relationship Id="rId4" Type="http://schemas.openxmlformats.org/officeDocument/2006/relationships/image" Target="../media/image25.png"/><Relationship Id="rId9" Type="http://schemas.openxmlformats.org/officeDocument/2006/relationships/image" Target="../media/image22.svg"/></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emf"/><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emf"/></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emf"/><Relationship Id="rId1" Type="http://schemas.openxmlformats.org/officeDocument/2006/relationships/slideLayout" Target="../slideLayouts/slideLayout7.xml"/><Relationship Id="rId5" Type="http://schemas.openxmlformats.org/officeDocument/2006/relationships/image" Target="../media/image2.emf"/><Relationship Id="rId4" Type="http://schemas.openxmlformats.org/officeDocument/2006/relationships/image" Target="../media/image13.emf"/></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emf"/><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8.jpg"/><Relationship Id="rId4" Type="http://schemas.openxmlformats.org/officeDocument/2006/relationships/image" Target="../media/image2.emf"/></Relationships>
</file>

<file path=ppt/slides/_rels/slide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16.png"/><Relationship Id="rId4" Type="http://schemas.openxmlformats.org/officeDocument/2006/relationships/image" Target="../media/image18.emf"/></Relationships>
</file>

<file path=ppt/slides/_rels/slide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8.emf"/><Relationship Id="rId4" Type="http://schemas.openxmlformats.org/officeDocument/2006/relationships/image" Target="../media/image7.emf"/></Relationships>
</file>

<file path=ppt/slides/_rels/slide1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Layout" Target="../slideLayouts/slideLayout7.xml"/><Relationship Id="rId4" Type="http://schemas.openxmlformats.org/officeDocument/2006/relationships/image" Target="../media/image18.emf"/></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jpe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7.emf"/><Relationship Id="rId4" Type="http://schemas.openxmlformats.org/officeDocument/2006/relationships/image" Target="../media/image6.emf"/><Relationship Id="rId9"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emf"/><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jpg"/></Relationships>
</file>

<file path=ppt/slides/_rels/slide2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emf"/><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s://youtu.be/EARwnx9U45U" TargetMode="External"/><Relationship Id="rId7" Type="http://schemas.openxmlformats.org/officeDocument/2006/relationships/image" Target="../media/image22.svg"/><Relationship Id="rId2" Type="http://schemas.openxmlformats.org/officeDocument/2006/relationships/image" Target="../media/image1.emf"/><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3.emf"/><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emf"/><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2.emf"/></Relationships>
</file>

<file path=ppt/slides/_rels/slide2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emf"/><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38.jpg"/></Relationships>
</file>

<file path=ppt/slides/_rels/slide2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https://youtu.be/9RYc64ZstsE" TargetMode="External"/><Relationship Id="rId7" Type="http://schemas.openxmlformats.org/officeDocument/2006/relationships/image" Target="../media/image22.svg"/><Relationship Id="rId2" Type="http://schemas.openxmlformats.org/officeDocument/2006/relationships/image" Target="../media/image1.emf"/><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3.emf"/><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emf"/><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emf"/></Relationships>
</file>

<file path=ppt/slides/_rels/slide2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emf"/><Relationship Id="rId1" Type="http://schemas.openxmlformats.org/officeDocument/2006/relationships/slideLayout" Target="../slideLayouts/slideLayout7.xml"/><Relationship Id="rId5" Type="http://schemas.openxmlformats.org/officeDocument/2006/relationships/image" Target="../media/image41.jpg"/><Relationship Id="rId4" Type="http://schemas.openxmlformats.org/officeDocument/2006/relationships/image" Target="../media/image18.emf"/></Relationships>
</file>

<file path=ppt/slides/_rels/slide2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emf"/><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42.jpg"/><Relationship Id="rId4" Type="http://schemas.openxmlformats.org/officeDocument/2006/relationships/image" Target="../media/image2.emf"/></Relationships>
</file>

<file path=ppt/slides/_rels/slide2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emf"/><Relationship Id="rId1" Type="http://schemas.openxmlformats.org/officeDocument/2006/relationships/slideLayout" Target="../slideLayouts/slideLayout7.xml"/><Relationship Id="rId4" Type="http://schemas.openxmlformats.org/officeDocument/2006/relationships/image" Target="../media/image43.jp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image" Target="../media/image6.emf"/><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18.emf"/></Relationships>
</file>

<file path=ppt/slides/_rels/slide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8.emf"/><Relationship Id="rId5" Type="http://schemas.openxmlformats.org/officeDocument/2006/relationships/image" Target="../media/image7.emf"/><Relationship Id="rId4" Type="http://schemas.openxmlformats.org/officeDocument/2006/relationships/image" Target="../media/image44.jpg"/></Relationships>
</file>

<file path=ppt/slides/_rels/slide33.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7.emf"/><Relationship Id="rId7" Type="http://schemas.openxmlformats.org/officeDocument/2006/relationships/image" Target="../media/image47.jpg"/><Relationship Id="rId2" Type="http://schemas.openxmlformats.org/officeDocument/2006/relationships/image" Target="../media/image2.emf"/><Relationship Id="rId1" Type="http://schemas.openxmlformats.org/officeDocument/2006/relationships/slideLayout" Target="../slideLayouts/slideLayout7.xml"/><Relationship Id="rId6" Type="http://schemas.openxmlformats.org/officeDocument/2006/relationships/image" Target="../media/image46.jpg"/><Relationship Id="rId5" Type="http://schemas.openxmlformats.org/officeDocument/2006/relationships/image" Target="../media/image45.png"/><Relationship Id="rId4" Type="http://schemas.openxmlformats.org/officeDocument/2006/relationships/image" Target="../media/image18.emf"/><Relationship Id="rId9" Type="http://schemas.openxmlformats.org/officeDocument/2006/relationships/image" Target="../media/image49.jpg"/></Relationships>
</file>

<file path=ppt/slides/_rels/slide3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emf"/><Relationship Id="rId7" Type="http://schemas.openxmlformats.org/officeDocument/2006/relationships/image" Target="../media/image8.png"/><Relationship Id="rId2" Type="http://schemas.openxmlformats.org/officeDocument/2006/relationships/image" Target="../media/image2.emf"/><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0.png"/><Relationship Id="rId4" Type="http://schemas.openxmlformats.org/officeDocument/2006/relationships/image" Target="../media/image18.emf"/><Relationship Id="rId9"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emf"/><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emf"/></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emf"/><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emf"/><Relationship Id="rId1" Type="http://schemas.openxmlformats.org/officeDocument/2006/relationships/slideLayout" Target="../slideLayouts/slideLayout7.xml"/><Relationship Id="rId6" Type="http://schemas.openxmlformats.org/officeDocument/2006/relationships/image" Target="../media/image18.emf"/><Relationship Id="rId5" Type="http://schemas.openxmlformats.org/officeDocument/2006/relationships/image" Target="../media/image17.jpg"/><Relationship Id="rId4" Type="http://schemas.openxmlformats.org/officeDocument/2006/relationships/image" Target="../media/image2.emf"/></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emf"/><Relationship Id="rId1" Type="http://schemas.openxmlformats.org/officeDocument/2006/relationships/slideLayout" Target="../slideLayouts/slideLayout7.xml"/><Relationship Id="rId5" Type="http://schemas.openxmlformats.org/officeDocument/2006/relationships/image" Target="../media/image19.jpg"/><Relationship Id="rId4" Type="http://schemas.openxmlformats.org/officeDocument/2006/relationships/image" Target="../media/image2.emf"/></Relationships>
</file>

<file path=ppt/slides/_rels/slide8.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hyperlink" Target="https://youtu.be/YF7IV40LKHE" TargetMode="External"/><Relationship Id="rId7" Type="http://schemas.openxmlformats.org/officeDocument/2006/relationships/image" Target="../media/image21.png"/><Relationship Id="rId2" Type="http://schemas.openxmlformats.org/officeDocument/2006/relationships/image" Target="../media/image1.emf"/><Relationship Id="rId1" Type="http://schemas.openxmlformats.org/officeDocument/2006/relationships/slideLayout" Target="../slideLayouts/slideLayout7.xml"/><Relationship Id="rId6" Type="http://schemas.openxmlformats.org/officeDocument/2006/relationships/hyperlink" Target="https://www.youtube.com/watch?v=YF7IV40LKHE" TargetMode="External"/><Relationship Id="rId5" Type="http://schemas.openxmlformats.org/officeDocument/2006/relationships/image" Target="../media/image13.emf"/><Relationship Id="rId4" Type="http://schemas.openxmlformats.org/officeDocument/2006/relationships/image" Target="../media/image20.png"/><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emf"/><Relationship Id="rId1" Type="http://schemas.openxmlformats.org/officeDocument/2006/relationships/slideLayout" Target="../slideLayouts/slideLayout7.x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BFAE6619-99B0-5EAE-488A-BFC3B75A01E3}"/>
              </a:ext>
            </a:extLst>
          </p:cNvPr>
          <p:cNvPicPr>
            <a:picLocks noChangeAspect="1"/>
          </p:cNvPicPr>
          <p:nvPr/>
        </p:nvPicPr>
        <p:blipFill>
          <a:blip r:embed="rId2"/>
          <a:stretch>
            <a:fillRect/>
          </a:stretch>
        </p:blipFill>
        <p:spPr>
          <a:xfrm>
            <a:off x="384600" y="365125"/>
            <a:ext cx="11437286" cy="1325562"/>
          </a:xfrm>
          <a:prstGeom prst="rect">
            <a:avLst/>
          </a:prstGeom>
        </p:spPr>
      </p:pic>
      <p:sp>
        <p:nvSpPr>
          <p:cNvPr id="2" name="Titel 1">
            <a:extLst>
              <a:ext uri="{FF2B5EF4-FFF2-40B4-BE49-F238E27FC236}">
                <a16:creationId xmlns:a16="http://schemas.microsoft.com/office/drawing/2014/main" id="{4D284D79-A318-9FDD-2630-5FF46074A12F}"/>
              </a:ext>
            </a:extLst>
          </p:cNvPr>
          <p:cNvSpPr>
            <a:spLocks noGrp="1"/>
          </p:cNvSpPr>
          <p:nvPr>
            <p:ph type="title"/>
          </p:nvPr>
        </p:nvSpPr>
        <p:spPr/>
        <p:txBody>
          <a:bodyPr>
            <a:normAutofit/>
          </a:bodyPr>
          <a:lstStyle/>
          <a:p>
            <a:r>
              <a:rPr lang="da-DK" sz="40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Plast, kartoner, metal og glas</a:t>
            </a:r>
            <a:endParaRPr lang="da-DK" sz="4000" dirty="0">
              <a:solidFill>
                <a:schemeClr val="bg1"/>
              </a:solidFill>
            </a:endParaRPr>
          </a:p>
        </p:txBody>
      </p:sp>
      <p:sp>
        <p:nvSpPr>
          <p:cNvPr id="3" name="Tekstfelt 2">
            <a:extLst>
              <a:ext uri="{FF2B5EF4-FFF2-40B4-BE49-F238E27FC236}">
                <a16:creationId xmlns:a16="http://schemas.microsoft.com/office/drawing/2014/main" id="{71527C25-0EB2-CE8F-ECF5-227B22B0C048}"/>
              </a:ext>
            </a:extLst>
          </p:cNvPr>
          <p:cNvSpPr txBox="1"/>
          <p:nvPr/>
        </p:nvSpPr>
        <p:spPr>
          <a:xfrm>
            <a:off x="838200" y="1999609"/>
            <a:ext cx="8822724" cy="4185761"/>
          </a:xfrm>
          <a:prstGeom prst="rect">
            <a:avLst/>
          </a:prstGeom>
          <a:noFill/>
        </p:spPr>
        <p:txBody>
          <a:bodyPr wrap="square" rtlCol="0">
            <a:spAutoFit/>
          </a:bodyPr>
          <a:lstStyle/>
          <a:p>
            <a:r>
              <a:rPr lang="da-DK" sz="1400" dirty="0">
                <a:latin typeface="Helvetica Neue" panose="02000503000000020004" pitchFamily="2" charset="0"/>
                <a:ea typeface="Helvetica Neue" panose="02000503000000020004" pitchFamily="2" charset="0"/>
                <a:cs typeface="Helvetica Neue" panose="02000503000000020004" pitchFamily="2" charset="0"/>
              </a:rPr>
              <a:t>Dette forløb består af to dele: Første del handler om plast og mad- og drikkekartoner, og anden del handler om glas og metal. Alle fire typer affald hører til i samme spand, men fordelt på to rum. Fælles for alle typerne er, at det er materialer, vi kan genanvende, hvis det bliver sorteret rigtigt. </a:t>
            </a:r>
          </a:p>
          <a:p>
            <a:endParaRPr lang="da-DK" sz="1400" dirty="0">
              <a:latin typeface="Helvetica Neue" panose="02000503000000020004" pitchFamily="2" charset="0"/>
              <a:ea typeface="Helvetica Neue" panose="02000503000000020004" pitchFamily="2" charset="0"/>
              <a:cs typeface="Helvetica Neue" panose="02000503000000020004" pitchFamily="2" charset="0"/>
            </a:endParaRPr>
          </a:p>
          <a:p>
            <a:r>
              <a:rPr lang="da-DK" sz="1400" u="sng" dirty="0">
                <a:latin typeface="Helvetica Neue" panose="02000503000000020004" pitchFamily="2" charset="0"/>
                <a:ea typeface="Helvetica Neue" panose="02000503000000020004" pitchFamily="2" charset="0"/>
                <a:cs typeface="Helvetica Neue" panose="02000503000000020004" pitchFamily="2" charset="0"/>
              </a:rPr>
              <a:t>Plast</a:t>
            </a:r>
            <a:r>
              <a:rPr lang="da-DK" sz="1400" dirty="0">
                <a:latin typeface="Helvetica Neue" panose="02000503000000020004" pitchFamily="2" charset="0"/>
                <a:ea typeface="Helvetica Neue" panose="02000503000000020004" pitchFamily="2" charset="0"/>
                <a:cs typeface="Helvetica Neue" panose="02000503000000020004" pitchFamily="2" charset="0"/>
              </a:rPr>
              <a:t> er nok den type materiale, vi har talt mest om i de senere år, fordi plastaffaldet er blevet et problem for miljøet. Forløbet har fokus på både at skabe forståelse for plastens positive egenskaber og at anvise, hvordan vi forhindrer, at plastik ender i naturen. </a:t>
            </a:r>
            <a:endParaRPr lang="da-DK" sz="1400" u="sng" dirty="0">
              <a:latin typeface="Helvetica Neue" panose="02000503000000020004" pitchFamily="2" charset="0"/>
              <a:ea typeface="Helvetica Neue" panose="02000503000000020004" pitchFamily="2" charset="0"/>
              <a:cs typeface="Helvetica Neue" panose="02000503000000020004" pitchFamily="2" charset="0"/>
            </a:endParaRPr>
          </a:p>
          <a:p>
            <a:endParaRPr lang="da-DK" sz="1400" dirty="0">
              <a:latin typeface="Helvetica Neue" panose="02000503000000020004" pitchFamily="2" charset="0"/>
              <a:ea typeface="Helvetica Neue" panose="02000503000000020004" pitchFamily="2" charset="0"/>
              <a:cs typeface="Helvetica Neue" panose="02000503000000020004" pitchFamily="2" charset="0"/>
            </a:endParaRPr>
          </a:p>
          <a:p>
            <a:r>
              <a:rPr lang="da-DK" sz="1400" u="sng" dirty="0">
                <a:latin typeface="Helvetica Neue" panose="02000503000000020004" pitchFamily="2" charset="0"/>
                <a:ea typeface="Helvetica Neue" panose="02000503000000020004" pitchFamily="2" charset="0"/>
                <a:cs typeface="Helvetica Neue" panose="02000503000000020004" pitchFamily="2" charset="0"/>
              </a:rPr>
              <a:t>Mad- og drikkekartoner</a:t>
            </a:r>
            <a:r>
              <a:rPr lang="da-DK" sz="1400" dirty="0">
                <a:latin typeface="Helvetica Neue" panose="02000503000000020004" pitchFamily="2" charset="0"/>
                <a:ea typeface="Helvetica Neue" panose="02000503000000020004" pitchFamily="2" charset="0"/>
                <a:cs typeface="Helvetica Neue" panose="02000503000000020004" pitchFamily="2" charset="0"/>
              </a:rPr>
              <a:t> er en ny type affald, som vi i mange år har fået fortalt ikke kunne genanvendes. Det er nu muligt. Formålet med forløbet er, at eleverne lærer at sortere rigtigt, og at de ser vigtigheden af at sortere mælkekartonen i den rigtige affaldsspand. </a:t>
            </a:r>
          </a:p>
          <a:p>
            <a:endParaRPr lang="da-DK" sz="1400" u="sng" dirty="0">
              <a:latin typeface="Helvetica Neue" panose="02000503000000020004" pitchFamily="2" charset="0"/>
              <a:ea typeface="Helvetica Neue" panose="02000503000000020004" pitchFamily="2" charset="0"/>
              <a:cs typeface="Helvetica Neue" panose="02000503000000020004" pitchFamily="2" charset="0"/>
            </a:endParaRPr>
          </a:p>
          <a:p>
            <a:r>
              <a:rPr lang="da-DK" sz="1400" u="sng" dirty="0">
                <a:latin typeface="Helvetica Neue" panose="02000503000000020004" pitchFamily="2" charset="0"/>
                <a:ea typeface="Helvetica Neue" panose="02000503000000020004" pitchFamily="2" charset="0"/>
                <a:cs typeface="Helvetica Neue" panose="02000503000000020004" pitchFamily="2" charset="0"/>
              </a:rPr>
              <a:t>Glas </a:t>
            </a:r>
            <a:r>
              <a:rPr lang="da-DK" sz="1400" dirty="0">
                <a:latin typeface="Helvetica Neue" panose="02000503000000020004" pitchFamily="2" charset="0"/>
                <a:ea typeface="Helvetica Neue" panose="02000503000000020004" pitchFamily="2" charset="0"/>
                <a:cs typeface="Helvetica Neue" panose="02000503000000020004" pitchFamily="2" charset="0"/>
              </a:rPr>
              <a:t>er et ældgammelt materiale med egenskaber, vi tager for givet. Formålet med forløbet er, at eleverne lærer at behandle og sortere glas korrekt, så vi kan genbruge og genanvende mest muligt. </a:t>
            </a:r>
          </a:p>
          <a:p>
            <a:endParaRPr lang="da-DK" sz="1400" u="sng" dirty="0">
              <a:latin typeface="Helvetica Neue" panose="02000503000000020004" pitchFamily="2" charset="0"/>
              <a:ea typeface="Helvetica Neue" panose="02000503000000020004" pitchFamily="2" charset="0"/>
              <a:cs typeface="Helvetica Neue" panose="02000503000000020004" pitchFamily="2" charset="0"/>
            </a:endParaRPr>
          </a:p>
          <a:p>
            <a:r>
              <a:rPr lang="da-DK" sz="1400" u="sng" dirty="0">
                <a:latin typeface="Helvetica Neue" panose="02000503000000020004" pitchFamily="2" charset="0"/>
                <a:ea typeface="Helvetica Neue" panose="02000503000000020004" pitchFamily="2" charset="0"/>
                <a:cs typeface="Helvetica Neue" panose="02000503000000020004" pitchFamily="2" charset="0"/>
              </a:rPr>
              <a:t>Metal </a:t>
            </a:r>
            <a:r>
              <a:rPr lang="da-DK" sz="1400" dirty="0">
                <a:latin typeface="Helvetica Neue" panose="02000503000000020004" pitchFamily="2" charset="0"/>
                <a:ea typeface="Helvetica Neue" panose="02000503000000020004" pitchFamily="2" charset="0"/>
                <a:cs typeface="Helvetica Neue" panose="02000503000000020004" pitchFamily="2" charset="0"/>
              </a:rPr>
              <a:t>er en samlet gruppe af både sjældne og meget udbredte typer metal. Hovedformålet er at gøre eleverne bekendt med udfordringerne ved minedrifte, og skabe forståelse for vigtigheden af at genbruge og genanvende metal. </a:t>
            </a:r>
            <a:endParaRPr lang="da-DK" sz="1400" u="sng" dirty="0">
              <a:latin typeface="Helvetica Neue" panose="02000503000000020004" pitchFamily="2" charset="0"/>
              <a:ea typeface="Helvetica Neue" panose="02000503000000020004" pitchFamily="2" charset="0"/>
              <a:cs typeface="Helvetica Neue" panose="02000503000000020004" pitchFamily="2" charset="0"/>
            </a:endParaRPr>
          </a:p>
          <a:p>
            <a:endParaRPr lang="da-DK" sz="140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5" name="Billede 4">
            <a:extLst>
              <a:ext uri="{FF2B5EF4-FFF2-40B4-BE49-F238E27FC236}">
                <a16:creationId xmlns:a16="http://schemas.microsoft.com/office/drawing/2014/main" id="{D1F3B1F6-0132-7138-3659-483B6F7D3B56}"/>
              </a:ext>
            </a:extLst>
          </p:cNvPr>
          <p:cNvPicPr>
            <a:picLocks noChangeAspect="1"/>
          </p:cNvPicPr>
          <p:nvPr/>
        </p:nvPicPr>
        <p:blipFill>
          <a:blip r:embed="rId3"/>
          <a:stretch>
            <a:fillRect/>
          </a:stretch>
        </p:blipFill>
        <p:spPr>
          <a:xfrm>
            <a:off x="9513043" y="510388"/>
            <a:ext cx="2678957" cy="611661"/>
          </a:xfrm>
          <a:prstGeom prst="rect">
            <a:avLst/>
          </a:prstGeom>
        </p:spPr>
      </p:pic>
      <p:sp>
        <p:nvSpPr>
          <p:cNvPr id="6" name="Tekstfelt 5">
            <a:extLst>
              <a:ext uri="{FF2B5EF4-FFF2-40B4-BE49-F238E27FC236}">
                <a16:creationId xmlns:a16="http://schemas.microsoft.com/office/drawing/2014/main" id="{48474202-B9F5-D46D-193A-21C8C99011AB}"/>
              </a:ext>
            </a:extLst>
          </p:cNvPr>
          <p:cNvSpPr txBox="1"/>
          <p:nvPr/>
        </p:nvSpPr>
        <p:spPr>
          <a:xfrm>
            <a:off x="9878312" y="644804"/>
            <a:ext cx="6096000" cy="338554"/>
          </a:xfrm>
          <a:prstGeom prst="rect">
            <a:avLst/>
          </a:prstGeom>
          <a:noFill/>
        </p:spPr>
        <p:txBody>
          <a:bodyPr wrap="square">
            <a:spAutoFit/>
          </a:bodyPr>
          <a:lstStyle/>
          <a:p>
            <a:r>
              <a:rPr lang="da-DK" sz="16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TIL LÆREREN</a:t>
            </a:r>
            <a:endParaRPr lang="da-DK" sz="1600" b="1" dirty="0"/>
          </a:p>
        </p:txBody>
      </p:sp>
    </p:spTree>
    <p:extLst>
      <p:ext uri="{BB962C8B-B14F-4D97-AF65-F5344CB8AC3E}">
        <p14:creationId xmlns:p14="http://schemas.microsoft.com/office/powerpoint/2010/main" val="3579125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lede 12">
            <a:extLst>
              <a:ext uri="{FF2B5EF4-FFF2-40B4-BE49-F238E27FC236}">
                <a16:creationId xmlns:a16="http://schemas.microsoft.com/office/drawing/2014/main" id="{37625901-D014-40DD-08A9-E0C1A4825E3D}"/>
              </a:ext>
            </a:extLst>
          </p:cNvPr>
          <p:cNvPicPr>
            <a:picLocks noChangeAspect="1"/>
          </p:cNvPicPr>
          <p:nvPr/>
        </p:nvPicPr>
        <p:blipFill>
          <a:blip r:embed="rId2"/>
          <a:stretch>
            <a:fillRect/>
          </a:stretch>
        </p:blipFill>
        <p:spPr>
          <a:xfrm>
            <a:off x="384600" y="1470456"/>
            <a:ext cx="11438432" cy="5011577"/>
          </a:xfrm>
          <a:prstGeom prst="rect">
            <a:avLst/>
          </a:prstGeom>
        </p:spPr>
      </p:pic>
      <p:pic>
        <p:nvPicPr>
          <p:cNvPr id="3" name="Billede 2">
            <a:extLst>
              <a:ext uri="{FF2B5EF4-FFF2-40B4-BE49-F238E27FC236}">
                <a16:creationId xmlns:a16="http://schemas.microsoft.com/office/drawing/2014/main" id="{4650986D-C6B1-283A-1D26-F96E10B9D033}"/>
              </a:ext>
            </a:extLst>
          </p:cNvPr>
          <p:cNvPicPr>
            <a:picLocks noChangeAspect="1"/>
          </p:cNvPicPr>
          <p:nvPr/>
        </p:nvPicPr>
        <p:blipFill>
          <a:blip r:embed="rId3"/>
          <a:stretch>
            <a:fillRect/>
          </a:stretch>
        </p:blipFill>
        <p:spPr>
          <a:xfrm>
            <a:off x="384600" y="375967"/>
            <a:ext cx="1780785" cy="611661"/>
          </a:xfrm>
          <a:prstGeom prst="rect">
            <a:avLst/>
          </a:prstGeom>
        </p:spPr>
      </p:pic>
      <p:sp>
        <p:nvSpPr>
          <p:cNvPr id="2" name="Tekstfelt 1">
            <a:extLst>
              <a:ext uri="{FF2B5EF4-FFF2-40B4-BE49-F238E27FC236}">
                <a16:creationId xmlns:a16="http://schemas.microsoft.com/office/drawing/2014/main" id="{0DAC238B-C625-A31E-9A5F-6A3678A128CF}"/>
              </a:ext>
            </a:extLst>
          </p:cNvPr>
          <p:cNvSpPr txBox="1"/>
          <p:nvPr/>
        </p:nvSpPr>
        <p:spPr>
          <a:xfrm>
            <a:off x="827504" y="2960581"/>
            <a:ext cx="5867764" cy="2031325"/>
          </a:xfrm>
          <a:prstGeom prst="rect">
            <a:avLst/>
          </a:prstGeom>
          <a:noFill/>
        </p:spPr>
        <p:txBody>
          <a:bodyPr wrap="square" rtlCol="0">
            <a:spAutoFit/>
          </a:bodyPr>
          <a:lstStyle/>
          <a:p>
            <a:pPr marL="285750" indent="-285750">
              <a:buFont typeface="Arial" panose="020B0604020202020204" pitchFamily="34" charset="0"/>
              <a:buChar char="•"/>
            </a:pP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Mad- og drikkekartoner kender du fra morgenbordet. Det er fx juice-, yoghurt- og mælkekartonerne.</a:t>
            </a:r>
          </a:p>
          <a:p>
            <a:pPr marL="285750" indent="-285750">
              <a:buFont typeface="Arial" panose="020B0604020202020204" pitchFamily="34" charset="0"/>
              <a:buChar char="•"/>
            </a:pPr>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En mad- og drikkekarton består af et lag pap yderst og herunder et tyndt lag plast. I nogle kartoner er der også et tyndt lag metal. </a:t>
            </a:r>
          </a:p>
          <a:p>
            <a:pPr marL="285750" indent="-285750">
              <a:buFont typeface="Arial" panose="020B0604020202020204" pitchFamily="34" charset="0"/>
              <a:buChar char="•"/>
            </a:pPr>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De fleste kartoner består af 80 % pap og 20 % plast, og papfibrene i kartoner er af høj kvalitet. Derfor giver det rigtig god mening at genanvende kartonerne.</a:t>
            </a:r>
          </a:p>
        </p:txBody>
      </p:sp>
      <p:sp>
        <p:nvSpPr>
          <p:cNvPr id="12" name="Titel 1">
            <a:extLst>
              <a:ext uri="{FF2B5EF4-FFF2-40B4-BE49-F238E27FC236}">
                <a16:creationId xmlns:a16="http://schemas.microsoft.com/office/drawing/2014/main" id="{31BA7862-BE58-8D11-9168-0C6CBB55434E}"/>
              </a:ext>
            </a:extLst>
          </p:cNvPr>
          <p:cNvSpPr txBox="1">
            <a:spLocks/>
          </p:cNvSpPr>
          <p:nvPr/>
        </p:nvSpPr>
        <p:spPr>
          <a:xfrm>
            <a:off x="827504" y="1913524"/>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Lidt om mad- og drikkekartoner</a:t>
            </a:r>
            <a:endParaRPr lang="da-DK" sz="3400" dirty="0">
              <a:solidFill>
                <a:schemeClr val="bg1"/>
              </a:solidFill>
            </a:endParaRPr>
          </a:p>
        </p:txBody>
      </p:sp>
      <p:pic>
        <p:nvPicPr>
          <p:cNvPr id="9" name="Billede 8" descr="Et billede, der indeholder person, poserer&#10;&#10;Automatisk genereret beskrivelse">
            <a:extLst>
              <a:ext uri="{FF2B5EF4-FFF2-40B4-BE49-F238E27FC236}">
                <a16:creationId xmlns:a16="http://schemas.microsoft.com/office/drawing/2014/main" id="{17A62A6A-71A7-BF78-D83E-E9862467E5E5}"/>
              </a:ext>
            </a:extLst>
          </p:cNvPr>
          <p:cNvPicPr>
            <a:picLocks noChangeAspect="1"/>
          </p:cNvPicPr>
          <p:nvPr/>
        </p:nvPicPr>
        <p:blipFill>
          <a:blip r:embed="rId4"/>
          <a:stretch>
            <a:fillRect/>
          </a:stretch>
        </p:blipFill>
        <p:spPr>
          <a:xfrm>
            <a:off x="8362099" y="1695911"/>
            <a:ext cx="3220969" cy="4560664"/>
          </a:xfrm>
          <a:prstGeom prst="rect">
            <a:avLst/>
          </a:prstGeom>
        </p:spPr>
      </p:pic>
      <p:pic>
        <p:nvPicPr>
          <p:cNvPr id="5" name="Billede 4" descr="Et billede, der indeholder tekst, sæde&#10;&#10;Automatisk genereret beskrivelse">
            <a:extLst>
              <a:ext uri="{FF2B5EF4-FFF2-40B4-BE49-F238E27FC236}">
                <a16:creationId xmlns:a16="http://schemas.microsoft.com/office/drawing/2014/main" id="{9AD71067-61B6-E608-22D6-AE83B3312630}"/>
              </a:ext>
            </a:extLst>
          </p:cNvPr>
          <p:cNvPicPr>
            <a:picLocks noChangeAspect="1"/>
          </p:cNvPicPr>
          <p:nvPr/>
        </p:nvPicPr>
        <p:blipFill>
          <a:blip r:embed="rId5"/>
          <a:stretch>
            <a:fillRect/>
          </a:stretch>
        </p:blipFill>
        <p:spPr>
          <a:xfrm>
            <a:off x="6712173" y="4442901"/>
            <a:ext cx="1928563" cy="2291362"/>
          </a:xfrm>
          <a:prstGeom prst="rect">
            <a:avLst/>
          </a:prstGeom>
        </p:spPr>
      </p:pic>
      <p:sp>
        <p:nvSpPr>
          <p:cNvPr id="6" name="Afrundet rektangulær billedforklaring 4">
            <a:extLst>
              <a:ext uri="{FF2B5EF4-FFF2-40B4-BE49-F238E27FC236}">
                <a16:creationId xmlns:a16="http://schemas.microsoft.com/office/drawing/2014/main" id="{3751C89C-5644-09C3-F51D-D3782CD71B3A}"/>
              </a:ext>
            </a:extLst>
          </p:cNvPr>
          <p:cNvSpPr/>
          <p:nvPr/>
        </p:nvSpPr>
        <p:spPr>
          <a:xfrm flipH="1">
            <a:off x="5229607" y="5177569"/>
            <a:ext cx="1616203" cy="644021"/>
          </a:xfrm>
          <a:prstGeom prst="wedgeRoundRectCallout">
            <a:avLst>
              <a:gd name="adj1" fmla="val -34165"/>
              <a:gd name="adj2" fmla="val 85573"/>
              <a:gd name="adj3" fmla="val 16667"/>
            </a:avLst>
          </a:prstGeom>
          <a:solidFill>
            <a:srgbClr val="017176"/>
          </a:solidFill>
          <a:ln>
            <a:solidFill>
              <a:srgbClr val="0171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7" name="Tekstfelt 7">
            <a:extLst>
              <a:ext uri="{FF2B5EF4-FFF2-40B4-BE49-F238E27FC236}">
                <a16:creationId xmlns:a16="http://schemas.microsoft.com/office/drawing/2014/main" id="{2EFA7968-4937-8DD7-2DC5-E601CACB6ABE}"/>
              </a:ext>
            </a:extLst>
          </p:cNvPr>
          <p:cNvSpPr txBox="1"/>
          <p:nvPr/>
        </p:nvSpPr>
        <p:spPr>
          <a:xfrm>
            <a:off x="5376972" y="5245527"/>
            <a:ext cx="1393035" cy="523220"/>
          </a:xfrm>
          <a:prstGeom prst="rect">
            <a:avLst/>
          </a:prstGeom>
          <a:noFill/>
        </p:spPr>
        <p:txBody>
          <a:bodyPr wrap="square">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400" b="1" dirty="0">
                <a:solidFill>
                  <a:schemeClr val="bg1"/>
                </a:solidFill>
                <a:latin typeface="Bradley Hand ITC" panose="020F0502020204030204" pitchFamily="34" charset="0"/>
                <a:ea typeface="Brush Script MT" panose="03060802040406070304" pitchFamily="66" charset="-122"/>
                <a:cs typeface="Bradley Hand ITC" panose="020F0502020204030204" pitchFamily="34" charset="0"/>
              </a:rPr>
              <a:t>Jeg er lidt delt … i pap og plast</a:t>
            </a:r>
            <a:endParaRPr lang="da-DK" sz="1400" b="1" dirty="0">
              <a:latin typeface="Bradley Hand ITC" panose="020F0502020204030204" pitchFamily="34" charset="0"/>
              <a:ea typeface="Brush Script MT" panose="03060802040406070304" pitchFamily="66" charset="-122"/>
              <a:cs typeface="Bradley Hand ITC" panose="020F0502020204030204" pitchFamily="34" charset="0"/>
            </a:endParaRPr>
          </a:p>
        </p:txBody>
      </p:sp>
    </p:spTree>
    <p:extLst>
      <p:ext uri="{BB962C8B-B14F-4D97-AF65-F5344CB8AC3E}">
        <p14:creationId xmlns:p14="http://schemas.microsoft.com/office/powerpoint/2010/main" val="4250554616"/>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lede 12">
            <a:extLst>
              <a:ext uri="{FF2B5EF4-FFF2-40B4-BE49-F238E27FC236}">
                <a16:creationId xmlns:a16="http://schemas.microsoft.com/office/drawing/2014/main" id="{37625901-D014-40DD-08A9-E0C1A4825E3D}"/>
              </a:ext>
            </a:extLst>
          </p:cNvPr>
          <p:cNvPicPr>
            <a:picLocks noChangeAspect="1"/>
          </p:cNvPicPr>
          <p:nvPr/>
        </p:nvPicPr>
        <p:blipFill>
          <a:blip r:embed="rId2"/>
          <a:stretch>
            <a:fillRect/>
          </a:stretch>
        </p:blipFill>
        <p:spPr>
          <a:xfrm>
            <a:off x="384600" y="1470456"/>
            <a:ext cx="10454849" cy="5011577"/>
          </a:xfrm>
          <a:prstGeom prst="rect">
            <a:avLst/>
          </a:prstGeom>
        </p:spPr>
      </p:pic>
      <p:pic>
        <p:nvPicPr>
          <p:cNvPr id="19" name="Billede 18" descr="Et billede, der indeholder tekst, vektorgrafik&#10;&#10;Automatisk genereret beskrivelse">
            <a:hlinkClick r:id="rId3"/>
            <a:extLst>
              <a:ext uri="{FF2B5EF4-FFF2-40B4-BE49-F238E27FC236}">
                <a16:creationId xmlns:a16="http://schemas.microsoft.com/office/drawing/2014/main" id="{303EEA06-D0BF-A7A1-84F9-DF32B7DC7D53}"/>
              </a:ext>
            </a:extLst>
          </p:cNvPr>
          <p:cNvPicPr>
            <a:picLocks noChangeAspect="1"/>
          </p:cNvPicPr>
          <p:nvPr/>
        </p:nvPicPr>
        <p:blipFill>
          <a:blip r:embed="rId4"/>
          <a:stretch>
            <a:fillRect/>
          </a:stretch>
        </p:blipFill>
        <p:spPr>
          <a:xfrm>
            <a:off x="5206502" y="2001852"/>
            <a:ext cx="7471414" cy="3978775"/>
          </a:xfrm>
          <a:prstGeom prst="rect">
            <a:avLst/>
          </a:prstGeom>
        </p:spPr>
      </p:pic>
      <p:pic>
        <p:nvPicPr>
          <p:cNvPr id="3" name="Billede 2">
            <a:extLst>
              <a:ext uri="{FF2B5EF4-FFF2-40B4-BE49-F238E27FC236}">
                <a16:creationId xmlns:a16="http://schemas.microsoft.com/office/drawing/2014/main" id="{4650986D-C6B1-283A-1D26-F96E10B9D033}"/>
              </a:ext>
            </a:extLst>
          </p:cNvPr>
          <p:cNvPicPr>
            <a:picLocks noChangeAspect="1"/>
          </p:cNvPicPr>
          <p:nvPr/>
        </p:nvPicPr>
        <p:blipFill>
          <a:blip r:embed="rId5"/>
          <a:stretch>
            <a:fillRect/>
          </a:stretch>
        </p:blipFill>
        <p:spPr>
          <a:xfrm>
            <a:off x="384600" y="375967"/>
            <a:ext cx="1780785" cy="611661"/>
          </a:xfrm>
          <a:prstGeom prst="rect">
            <a:avLst/>
          </a:prstGeom>
        </p:spPr>
      </p:pic>
      <p:sp>
        <p:nvSpPr>
          <p:cNvPr id="4" name="Titel 1">
            <a:extLst>
              <a:ext uri="{FF2B5EF4-FFF2-40B4-BE49-F238E27FC236}">
                <a16:creationId xmlns:a16="http://schemas.microsoft.com/office/drawing/2014/main" id="{331CDBAD-2069-5D5F-1F06-6E114DB464EC}"/>
              </a:ext>
            </a:extLst>
          </p:cNvPr>
          <p:cNvSpPr txBox="1">
            <a:spLocks/>
          </p:cNvSpPr>
          <p:nvPr/>
        </p:nvSpPr>
        <p:spPr>
          <a:xfrm>
            <a:off x="978281" y="1895324"/>
            <a:ext cx="4981575" cy="232116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da-DK" sz="1800" spc="200" dirty="0">
                <a:solidFill>
                  <a:srgbClr val="037CBF"/>
                </a:solidFill>
                <a:latin typeface="Helvetica Neue" panose="02000503000000020004" pitchFamily="2" charset="0"/>
                <a:ea typeface="Helvetica Neue" panose="02000503000000020004" pitchFamily="2" charset="0"/>
                <a:cs typeface="Helvetica Neue" panose="02000503000000020004" pitchFamily="2" charset="0"/>
              </a:rPr>
              <a:t>FILM</a:t>
            </a:r>
            <a:endParaRPr lang="da-DK" sz="3600" spc="200" dirty="0">
              <a:solidFill>
                <a:srgbClr val="037CBF"/>
              </a:solidFill>
              <a:latin typeface="Helvetica Neue" panose="02000503000000020004" pitchFamily="2" charset="0"/>
              <a:ea typeface="Helvetica Neue" panose="02000503000000020004" pitchFamily="2" charset="0"/>
              <a:cs typeface="Helvetica Neue" panose="02000503000000020004" pitchFamily="2" charset="0"/>
            </a:endParaRPr>
          </a:p>
          <a:p>
            <a:pPr>
              <a:lnSpc>
                <a:spcPct val="100000"/>
              </a:lnSpc>
              <a:spcBef>
                <a:spcPts val="0"/>
              </a:spcBef>
            </a:pPr>
            <a:r>
              <a:rPr lang="da-DK" sz="36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Genanvendelse </a:t>
            </a:r>
          </a:p>
          <a:p>
            <a:pPr>
              <a:lnSpc>
                <a:spcPct val="100000"/>
              </a:lnSpc>
              <a:spcBef>
                <a:spcPts val="0"/>
              </a:spcBef>
            </a:pPr>
            <a:r>
              <a:rPr lang="da-DK" sz="36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af mad- og drikkekartoner</a:t>
            </a:r>
            <a:endParaRPr lang="da-DK" sz="3600" dirty="0">
              <a:solidFill>
                <a:schemeClr val="bg1"/>
              </a:solidFill>
            </a:endParaRPr>
          </a:p>
        </p:txBody>
      </p:sp>
      <p:sp>
        <p:nvSpPr>
          <p:cNvPr id="6" name="Afrundet rektangulær billedforklaring 4">
            <a:extLst>
              <a:ext uri="{FF2B5EF4-FFF2-40B4-BE49-F238E27FC236}">
                <a16:creationId xmlns:a16="http://schemas.microsoft.com/office/drawing/2014/main" id="{7D07EA87-789E-D29B-8147-5F0C2A19583A}"/>
              </a:ext>
            </a:extLst>
          </p:cNvPr>
          <p:cNvSpPr/>
          <p:nvPr/>
        </p:nvSpPr>
        <p:spPr>
          <a:xfrm flipH="1">
            <a:off x="1055034" y="4269719"/>
            <a:ext cx="1713723" cy="773581"/>
          </a:xfrm>
          <a:prstGeom prst="wedgeRoundRectCallout">
            <a:avLst>
              <a:gd name="adj1" fmla="val -34165"/>
              <a:gd name="adj2" fmla="val 85573"/>
              <a:gd name="adj3" fmla="val 16667"/>
            </a:avLst>
          </a:prstGeom>
          <a:solidFill>
            <a:srgbClr val="017176"/>
          </a:solidFill>
          <a:ln>
            <a:solidFill>
              <a:srgbClr val="0171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15" name="Tekstfelt 7">
            <a:extLst>
              <a:ext uri="{FF2B5EF4-FFF2-40B4-BE49-F238E27FC236}">
                <a16:creationId xmlns:a16="http://schemas.microsoft.com/office/drawing/2014/main" id="{D4CB2F62-51D3-2A13-546B-5AEC49853073}"/>
              </a:ext>
            </a:extLst>
          </p:cNvPr>
          <p:cNvSpPr txBox="1"/>
          <p:nvPr/>
        </p:nvSpPr>
        <p:spPr>
          <a:xfrm>
            <a:off x="1195473" y="4395903"/>
            <a:ext cx="1627370" cy="523220"/>
          </a:xfrm>
          <a:prstGeom prst="rect">
            <a:avLst/>
          </a:prstGeom>
          <a:noFill/>
        </p:spPr>
        <p:txBody>
          <a:bodyPr wrap="square">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400" b="1" dirty="0" err="1">
                <a:solidFill>
                  <a:schemeClr val="bg1"/>
                </a:solidFill>
                <a:latin typeface="Bradley Hand ITC" panose="020F0502020204030204" pitchFamily="34" charset="0"/>
                <a:ea typeface="Brush Script MT" panose="03060802040406070304" pitchFamily="66" charset="-122"/>
                <a:cs typeface="Bradley Hand ITC" panose="020F0502020204030204" pitchFamily="34" charset="0"/>
              </a:rPr>
              <a:t>Juhu</a:t>
            </a:r>
            <a:r>
              <a:rPr lang="da-DK" sz="1400" b="1" dirty="0">
                <a:solidFill>
                  <a:schemeClr val="bg1"/>
                </a:solidFill>
                <a:latin typeface="Bradley Hand ITC" panose="020F0502020204030204" pitchFamily="34" charset="0"/>
                <a:ea typeface="Brush Script MT" panose="03060802040406070304" pitchFamily="66" charset="-122"/>
                <a:cs typeface="Bradley Hand ITC" panose="020F0502020204030204" pitchFamily="34" charset="0"/>
              </a:rPr>
              <a:t>, endelig kan jeg genanvendes</a:t>
            </a:r>
            <a:endParaRPr lang="da-DK" sz="1400" b="1" dirty="0">
              <a:latin typeface="Bradley Hand ITC" panose="020F0502020204030204" pitchFamily="34" charset="0"/>
              <a:ea typeface="Brush Script MT" panose="03060802040406070304" pitchFamily="66" charset="-122"/>
              <a:cs typeface="Bradley Hand ITC" panose="020F0502020204030204" pitchFamily="34" charset="0"/>
            </a:endParaRPr>
          </a:p>
        </p:txBody>
      </p:sp>
      <p:pic>
        <p:nvPicPr>
          <p:cNvPr id="8" name="Billede 7" descr="Et billede, der indeholder tekst&#10;&#10;Automatisk genereret beskrivelse">
            <a:extLst>
              <a:ext uri="{FF2B5EF4-FFF2-40B4-BE49-F238E27FC236}">
                <a16:creationId xmlns:a16="http://schemas.microsoft.com/office/drawing/2014/main" id="{5626DB98-E31B-77A0-A66F-A9F6A018CB0F}"/>
              </a:ext>
            </a:extLst>
          </p:cNvPr>
          <p:cNvPicPr>
            <a:picLocks noChangeAspect="1"/>
          </p:cNvPicPr>
          <p:nvPr/>
        </p:nvPicPr>
        <p:blipFill>
          <a:blip r:embed="rId6"/>
          <a:stretch>
            <a:fillRect/>
          </a:stretch>
        </p:blipFill>
        <p:spPr>
          <a:xfrm>
            <a:off x="2738031" y="4214026"/>
            <a:ext cx="2204263" cy="2492512"/>
          </a:xfrm>
          <a:prstGeom prst="rect">
            <a:avLst/>
          </a:prstGeom>
        </p:spPr>
      </p:pic>
      <p:sp>
        <p:nvSpPr>
          <p:cNvPr id="9" name="Tekstfelt 8">
            <a:extLst>
              <a:ext uri="{FF2B5EF4-FFF2-40B4-BE49-F238E27FC236}">
                <a16:creationId xmlns:a16="http://schemas.microsoft.com/office/drawing/2014/main" id="{B73015A6-8027-CDDE-0EBC-92C7DFE92617}"/>
              </a:ext>
            </a:extLst>
          </p:cNvPr>
          <p:cNvSpPr txBox="1"/>
          <p:nvPr/>
        </p:nvSpPr>
        <p:spPr>
          <a:xfrm>
            <a:off x="5162808" y="5968865"/>
            <a:ext cx="6369422" cy="369332"/>
          </a:xfrm>
          <a:prstGeom prst="rect">
            <a:avLst/>
          </a:prstGeom>
          <a:noFill/>
        </p:spPr>
        <p:txBody>
          <a:bodyPr wrap="square">
            <a:spAutoFit/>
          </a:bodyPr>
          <a:lstStyle/>
          <a:p>
            <a:r>
              <a:rPr lang="da-DK" dirty="0">
                <a:solidFill>
                  <a:schemeClr val="bg1"/>
                </a:solidFill>
                <a:effectLst/>
                <a:hlinkClick r:id="rId3">
                  <a:extLst>
                    <a:ext uri="{A12FA001-AC4F-418D-AE19-62706E023703}">
                      <ahyp:hlinkClr xmlns:ahyp="http://schemas.microsoft.com/office/drawing/2018/hyperlinkcolor" val="tx"/>
                    </a:ext>
                  </a:extLst>
                </a:hlinkClick>
              </a:rPr>
              <a:t>https://youtu.be/y8l0u3BkAFY</a:t>
            </a:r>
            <a:endParaRPr lang="da-DK" dirty="0">
              <a:solidFill>
                <a:schemeClr val="bg1"/>
              </a:solidFill>
            </a:endParaRPr>
          </a:p>
        </p:txBody>
      </p:sp>
      <p:grpSp>
        <p:nvGrpSpPr>
          <p:cNvPr id="2" name="Gruppe 1">
            <a:extLst>
              <a:ext uri="{FF2B5EF4-FFF2-40B4-BE49-F238E27FC236}">
                <a16:creationId xmlns:a16="http://schemas.microsoft.com/office/drawing/2014/main" id="{98956C88-196A-D992-5903-298BF683B327}"/>
              </a:ext>
            </a:extLst>
          </p:cNvPr>
          <p:cNvGrpSpPr/>
          <p:nvPr/>
        </p:nvGrpSpPr>
        <p:grpSpPr>
          <a:xfrm>
            <a:off x="8347519" y="3656536"/>
            <a:ext cx="866273" cy="854242"/>
            <a:chOff x="9197108" y="3604869"/>
            <a:chExt cx="866273" cy="854242"/>
          </a:xfrm>
        </p:grpSpPr>
        <p:sp>
          <p:nvSpPr>
            <p:cNvPr id="7" name="Ellipse 6">
              <a:extLst>
                <a:ext uri="{FF2B5EF4-FFF2-40B4-BE49-F238E27FC236}">
                  <a16:creationId xmlns:a16="http://schemas.microsoft.com/office/drawing/2014/main" id="{3D65A2B0-0CA0-8E69-74B3-1DF96C9DB813}"/>
                </a:ext>
              </a:extLst>
            </p:cNvPr>
            <p:cNvSpPr/>
            <p:nvPr/>
          </p:nvSpPr>
          <p:spPr>
            <a:xfrm>
              <a:off x="9197108" y="3604869"/>
              <a:ext cx="866273" cy="854242"/>
            </a:xfrm>
            <a:prstGeom prst="ellipse">
              <a:avLst/>
            </a:prstGeom>
            <a:solidFill>
              <a:srgbClr val="5A94CE"/>
            </a:solidFill>
            <a:ln>
              <a:solidFill>
                <a:srgbClr val="5A94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2" name="Grafik 11" descr="Afspil med massiv udfyldning">
              <a:hlinkClick r:id="rId7"/>
              <a:extLst>
                <a:ext uri="{FF2B5EF4-FFF2-40B4-BE49-F238E27FC236}">
                  <a16:creationId xmlns:a16="http://schemas.microsoft.com/office/drawing/2014/main" id="{135C1898-74D1-9183-1C87-EE395B33DF7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344459" y="3672529"/>
              <a:ext cx="718922" cy="718922"/>
            </a:xfrm>
            <a:prstGeom prst="rect">
              <a:avLst/>
            </a:prstGeom>
          </p:spPr>
        </p:pic>
      </p:grpSp>
    </p:spTree>
    <p:extLst>
      <p:ext uri="{BB962C8B-B14F-4D97-AF65-F5344CB8AC3E}">
        <p14:creationId xmlns:p14="http://schemas.microsoft.com/office/powerpoint/2010/main" val="3158907817"/>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6B299B00-3C44-3F47-CDF5-95026156E152}"/>
              </a:ext>
            </a:extLst>
          </p:cNvPr>
          <p:cNvPicPr>
            <a:picLocks noChangeAspect="1"/>
          </p:cNvPicPr>
          <p:nvPr/>
        </p:nvPicPr>
        <p:blipFill>
          <a:blip r:embed="rId2"/>
          <a:stretch>
            <a:fillRect/>
          </a:stretch>
        </p:blipFill>
        <p:spPr>
          <a:xfrm>
            <a:off x="384600" y="1470456"/>
            <a:ext cx="5711400" cy="5011577"/>
          </a:xfrm>
          <a:prstGeom prst="rect">
            <a:avLst/>
          </a:prstGeom>
        </p:spPr>
      </p:pic>
      <p:pic>
        <p:nvPicPr>
          <p:cNvPr id="3" name="Billede 2">
            <a:extLst>
              <a:ext uri="{FF2B5EF4-FFF2-40B4-BE49-F238E27FC236}">
                <a16:creationId xmlns:a16="http://schemas.microsoft.com/office/drawing/2014/main" id="{3FE60002-82C2-7D02-3CF4-5DB2A7B31C65}"/>
              </a:ext>
            </a:extLst>
          </p:cNvPr>
          <p:cNvPicPr>
            <a:picLocks noChangeAspect="1"/>
          </p:cNvPicPr>
          <p:nvPr/>
        </p:nvPicPr>
        <p:blipFill>
          <a:blip r:embed="rId3">
            <a:alphaModFix amt="35000"/>
          </a:blip>
          <a:stretch>
            <a:fillRect/>
          </a:stretch>
        </p:blipFill>
        <p:spPr>
          <a:xfrm>
            <a:off x="384600" y="375967"/>
            <a:ext cx="1780785" cy="611661"/>
          </a:xfrm>
          <a:prstGeom prst="rect">
            <a:avLst/>
          </a:prstGeom>
        </p:spPr>
      </p:pic>
      <p:sp>
        <p:nvSpPr>
          <p:cNvPr id="6" name="Rektangel 5">
            <a:extLst>
              <a:ext uri="{FF2B5EF4-FFF2-40B4-BE49-F238E27FC236}">
                <a16:creationId xmlns:a16="http://schemas.microsoft.com/office/drawing/2014/main" id="{C09CAF14-39BA-6237-3959-2CC03EC48506}"/>
              </a:ext>
            </a:extLst>
          </p:cNvPr>
          <p:cNvSpPr/>
          <p:nvPr/>
        </p:nvSpPr>
        <p:spPr>
          <a:xfrm>
            <a:off x="384600" y="1470456"/>
            <a:ext cx="5711400" cy="5011577"/>
          </a:xfrm>
          <a:prstGeom prst="rect">
            <a:avLst/>
          </a:prstGeom>
          <a:solidFill>
            <a:srgbClr val="BEA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6">
            <a:extLst>
              <a:ext uri="{FF2B5EF4-FFF2-40B4-BE49-F238E27FC236}">
                <a16:creationId xmlns:a16="http://schemas.microsoft.com/office/drawing/2014/main" id="{76D90D9D-1FE7-AA77-A817-301500D4F0D0}"/>
              </a:ext>
            </a:extLst>
          </p:cNvPr>
          <p:cNvSpPr/>
          <p:nvPr/>
        </p:nvSpPr>
        <p:spPr>
          <a:xfrm>
            <a:off x="6096000" y="1470456"/>
            <a:ext cx="5711400" cy="5011577"/>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a:extLst>
              <a:ext uri="{FF2B5EF4-FFF2-40B4-BE49-F238E27FC236}">
                <a16:creationId xmlns:a16="http://schemas.microsoft.com/office/drawing/2014/main" id="{30CDB64F-FA0E-5D8B-4261-FB5A78946BE8}"/>
              </a:ext>
            </a:extLst>
          </p:cNvPr>
          <p:cNvSpPr txBox="1"/>
          <p:nvPr/>
        </p:nvSpPr>
        <p:spPr>
          <a:xfrm>
            <a:off x="872194" y="1785889"/>
            <a:ext cx="5091113" cy="615553"/>
          </a:xfrm>
          <a:prstGeom prst="rect">
            <a:avLst/>
          </a:prstGeom>
          <a:noFill/>
        </p:spPr>
        <p:txBody>
          <a:bodyPr wrap="square" rtlCol="0">
            <a:spAutoFit/>
          </a:bodyPr>
          <a:lstStyle/>
          <a:p>
            <a:r>
              <a:rPr lang="da-DK" sz="3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Ja, tak</a:t>
            </a:r>
          </a:p>
        </p:txBody>
      </p:sp>
      <p:sp>
        <p:nvSpPr>
          <p:cNvPr id="9" name="Tekstfelt 8">
            <a:extLst>
              <a:ext uri="{FF2B5EF4-FFF2-40B4-BE49-F238E27FC236}">
                <a16:creationId xmlns:a16="http://schemas.microsoft.com/office/drawing/2014/main" id="{CB05570B-FD56-8918-B5DF-28223C60AE9B}"/>
              </a:ext>
            </a:extLst>
          </p:cNvPr>
          <p:cNvSpPr txBox="1"/>
          <p:nvPr/>
        </p:nvSpPr>
        <p:spPr>
          <a:xfrm>
            <a:off x="6583594" y="1785889"/>
            <a:ext cx="5091113" cy="615553"/>
          </a:xfrm>
          <a:prstGeom prst="rect">
            <a:avLst/>
          </a:prstGeom>
          <a:noFill/>
        </p:spPr>
        <p:txBody>
          <a:bodyPr wrap="square" rtlCol="0">
            <a:spAutoFit/>
          </a:bodyPr>
          <a:lstStyle/>
          <a:p>
            <a:r>
              <a:rPr lang="da-DK" sz="3400" b="1"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t>Nej, tak</a:t>
            </a:r>
          </a:p>
        </p:txBody>
      </p:sp>
      <p:sp>
        <p:nvSpPr>
          <p:cNvPr id="10" name="Tekstfelt 9">
            <a:extLst>
              <a:ext uri="{FF2B5EF4-FFF2-40B4-BE49-F238E27FC236}">
                <a16:creationId xmlns:a16="http://schemas.microsoft.com/office/drawing/2014/main" id="{4CA1DF2A-F0F1-DE82-0EE5-64D07300DE54}"/>
              </a:ext>
            </a:extLst>
          </p:cNvPr>
          <p:cNvSpPr txBox="1"/>
          <p:nvPr/>
        </p:nvSpPr>
        <p:spPr>
          <a:xfrm>
            <a:off x="872194" y="2589460"/>
            <a:ext cx="4839206" cy="2062103"/>
          </a:xfrm>
          <a:prstGeom prst="rect">
            <a:avLst/>
          </a:prstGeom>
          <a:noFill/>
        </p:spPr>
        <p:txBody>
          <a:bodyPr wrap="square" rtlCol="0">
            <a:spAutoFit/>
          </a:bodyPr>
          <a:lstStyle/>
          <a:p>
            <a:pPr marL="285750" indent="-285750">
              <a:buFont typeface="Arial" panose="020B0604020202020204" pitchFamily="34" charset="0"/>
              <a:buChar char="•"/>
            </a:pPr>
            <a: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Mælkekartoner</a:t>
            </a:r>
            <a:b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endPar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Yoghurtkartoner </a:t>
            </a:r>
            <a:b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endPar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Kartoner til drikke (juice, saft o.l.)</a:t>
            </a:r>
            <a:b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p>
          <a:p>
            <a:pPr marL="285750" indent="-285750">
              <a:buFont typeface="Arial" panose="020B0604020202020204" pitchFamily="34" charset="0"/>
              <a:buChar char="•"/>
            </a:pPr>
            <a: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Kartoner til mad</a:t>
            </a:r>
            <a:b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(flåede tomater, bønner o.l.)</a:t>
            </a:r>
          </a:p>
        </p:txBody>
      </p:sp>
      <p:sp>
        <p:nvSpPr>
          <p:cNvPr id="11" name="Tekstfelt 10">
            <a:extLst>
              <a:ext uri="{FF2B5EF4-FFF2-40B4-BE49-F238E27FC236}">
                <a16:creationId xmlns:a16="http://schemas.microsoft.com/office/drawing/2014/main" id="{F93AF938-4B2A-7F44-EB7A-B3D08AB0F0B7}"/>
              </a:ext>
            </a:extLst>
          </p:cNvPr>
          <p:cNvSpPr txBox="1"/>
          <p:nvPr/>
        </p:nvSpPr>
        <p:spPr>
          <a:xfrm>
            <a:off x="6583593" y="2589459"/>
            <a:ext cx="4457219" cy="1323439"/>
          </a:xfrm>
          <a:prstGeom prst="rect">
            <a:avLst/>
          </a:prstGeom>
          <a:noFill/>
        </p:spPr>
        <p:txBody>
          <a:bodyPr wrap="square" rtlCol="0">
            <a:spAutoFit/>
          </a:bodyPr>
          <a:lstStyle/>
          <a:p>
            <a:pPr marL="285750" indent="-285750">
              <a:buFont typeface="Arial" panose="020B0604020202020204" pitchFamily="34" charset="0"/>
              <a:buChar char="•"/>
            </a:pPr>
            <a:r>
              <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t>Pizzabakker</a:t>
            </a:r>
            <a:br>
              <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br>
            <a:endPar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t>Papkrus eller andet plastbelagt service</a:t>
            </a:r>
          </a:p>
          <a:p>
            <a:pPr marL="285750" indent="-285750">
              <a:buFont typeface="Arial" panose="020B0604020202020204" pitchFamily="34" charset="0"/>
              <a:buChar char="•"/>
            </a:pPr>
            <a:endPar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t>Emballageposer (kaffe- og </a:t>
            </a:r>
            <a:r>
              <a:rPr lang="da-DK" sz="1600" dirty="0" err="1">
                <a:solidFill>
                  <a:srgbClr val="343232"/>
                </a:solidFill>
                <a:latin typeface="Helvetica Neue" panose="02000503000000020004" pitchFamily="2" charset="0"/>
                <a:ea typeface="Helvetica Neue" panose="02000503000000020004" pitchFamily="2" charset="0"/>
                <a:cs typeface="Helvetica Neue" panose="02000503000000020004" pitchFamily="2" charset="0"/>
              </a:rPr>
              <a:t>chipsposer</a:t>
            </a:r>
            <a:r>
              <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t>)</a:t>
            </a:r>
          </a:p>
        </p:txBody>
      </p:sp>
      <p:pic>
        <p:nvPicPr>
          <p:cNvPr id="12" name="Billede 11">
            <a:extLst>
              <a:ext uri="{FF2B5EF4-FFF2-40B4-BE49-F238E27FC236}">
                <a16:creationId xmlns:a16="http://schemas.microsoft.com/office/drawing/2014/main" id="{932F93F3-FDAB-FEF4-5D7E-0E9CDA03C705}"/>
              </a:ext>
            </a:extLst>
          </p:cNvPr>
          <p:cNvPicPr>
            <a:picLocks noChangeAspect="1"/>
          </p:cNvPicPr>
          <p:nvPr/>
        </p:nvPicPr>
        <p:blipFill>
          <a:blip r:embed="rId4"/>
          <a:stretch>
            <a:fillRect/>
          </a:stretch>
        </p:blipFill>
        <p:spPr>
          <a:xfrm>
            <a:off x="9486899" y="1136929"/>
            <a:ext cx="2705101" cy="615553"/>
          </a:xfrm>
          <a:prstGeom prst="rect">
            <a:avLst/>
          </a:prstGeom>
        </p:spPr>
      </p:pic>
      <p:sp>
        <p:nvSpPr>
          <p:cNvPr id="13" name="Tekstfelt 12">
            <a:extLst>
              <a:ext uri="{FF2B5EF4-FFF2-40B4-BE49-F238E27FC236}">
                <a16:creationId xmlns:a16="http://schemas.microsoft.com/office/drawing/2014/main" id="{3F87A1E6-C345-A54C-AA2A-4138BE6C416F}"/>
              </a:ext>
            </a:extLst>
          </p:cNvPr>
          <p:cNvSpPr txBox="1"/>
          <p:nvPr/>
        </p:nvSpPr>
        <p:spPr>
          <a:xfrm>
            <a:off x="9817893" y="1255109"/>
            <a:ext cx="5091113" cy="373064"/>
          </a:xfrm>
          <a:prstGeom prst="rect">
            <a:avLst/>
          </a:prstGeom>
          <a:noFill/>
        </p:spPr>
        <p:txBody>
          <a:bodyPr wrap="square" rtlCol="0">
            <a:spAutoFit/>
          </a:bodyPr>
          <a:lstStyle/>
          <a:p>
            <a:r>
              <a:rPr lang="da-DK"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Kartoner</a:t>
            </a:r>
          </a:p>
        </p:txBody>
      </p:sp>
      <p:sp>
        <p:nvSpPr>
          <p:cNvPr id="5" name="Rektangel 4">
            <a:extLst>
              <a:ext uri="{FF2B5EF4-FFF2-40B4-BE49-F238E27FC236}">
                <a16:creationId xmlns:a16="http://schemas.microsoft.com/office/drawing/2014/main" id="{C1F2C87A-D51E-327B-740D-96F08313DF29}"/>
              </a:ext>
            </a:extLst>
          </p:cNvPr>
          <p:cNvSpPr/>
          <p:nvPr/>
        </p:nvSpPr>
        <p:spPr>
          <a:xfrm>
            <a:off x="11674264" y="3801882"/>
            <a:ext cx="131581" cy="377299"/>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Afrundet rektangulær billedforklaring 4">
            <a:extLst>
              <a:ext uri="{FF2B5EF4-FFF2-40B4-BE49-F238E27FC236}">
                <a16:creationId xmlns:a16="http://schemas.microsoft.com/office/drawing/2014/main" id="{8C4BC199-B09C-3E17-C447-BB9427D40F69}"/>
              </a:ext>
            </a:extLst>
          </p:cNvPr>
          <p:cNvSpPr/>
          <p:nvPr/>
        </p:nvSpPr>
        <p:spPr>
          <a:xfrm flipH="1">
            <a:off x="7534354" y="4306881"/>
            <a:ext cx="2056167" cy="785476"/>
          </a:xfrm>
          <a:prstGeom prst="wedgeRoundRectCallout">
            <a:avLst>
              <a:gd name="adj1" fmla="val -34165"/>
              <a:gd name="adj2" fmla="val 85573"/>
              <a:gd name="adj3" fmla="val 16667"/>
            </a:avLst>
          </a:prstGeom>
          <a:solidFill>
            <a:srgbClr val="017176"/>
          </a:solidFill>
          <a:ln>
            <a:solidFill>
              <a:srgbClr val="0171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14" name="Tekstfelt 7">
            <a:extLst>
              <a:ext uri="{FF2B5EF4-FFF2-40B4-BE49-F238E27FC236}">
                <a16:creationId xmlns:a16="http://schemas.microsoft.com/office/drawing/2014/main" id="{ABB8AF8F-7205-70E6-EC81-F934A5869A82}"/>
              </a:ext>
            </a:extLst>
          </p:cNvPr>
          <p:cNvSpPr txBox="1"/>
          <p:nvPr/>
        </p:nvSpPr>
        <p:spPr>
          <a:xfrm>
            <a:off x="7657191" y="4450409"/>
            <a:ext cx="1810491" cy="523220"/>
          </a:xfrm>
          <a:prstGeom prst="rect">
            <a:avLst/>
          </a:prstGeom>
          <a:noFill/>
        </p:spPr>
        <p:txBody>
          <a:bodyPr wrap="square">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400" b="1" dirty="0" err="1">
                <a:solidFill>
                  <a:schemeClr val="bg1"/>
                </a:solidFill>
                <a:latin typeface="Bradley Hand ITC" panose="020F0502020204030204" pitchFamily="34" charset="0"/>
                <a:ea typeface="Brush Script MT" panose="03060802040406070304" pitchFamily="66" charset="-122"/>
                <a:cs typeface="Bradley Hand ITC" panose="020F0502020204030204" pitchFamily="34" charset="0"/>
              </a:rPr>
              <a:t>Nix</a:t>
            </a:r>
            <a:r>
              <a:rPr lang="da-DK" sz="1400" b="1" dirty="0">
                <a:solidFill>
                  <a:schemeClr val="bg1"/>
                </a:solidFill>
                <a:latin typeface="Bradley Hand ITC" panose="020F0502020204030204" pitchFamily="34" charset="0"/>
                <a:ea typeface="Brush Script MT" panose="03060802040406070304" pitchFamily="66" charset="-122"/>
                <a:cs typeface="Bradley Hand ITC" panose="020F0502020204030204" pitchFamily="34" charset="0"/>
              </a:rPr>
              <a:t>, pizzabakken må heller ikke være her</a:t>
            </a:r>
            <a:endParaRPr lang="da-DK" sz="1400" b="1" dirty="0">
              <a:latin typeface="Bradley Hand ITC" panose="020F0502020204030204" pitchFamily="34" charset="0"/>
              <a:ea typeface="Brush Script MT" panose="03060802040406070304" pitchFamily="66" charset="-122"/>
              <a:cs typeface="Bradley Hand ITC" panose="020F0502020204030204" pitchFamily="34" charset="0"/>
            </a:endParaRPr>
          </a:p>
        </p:txBody>
      </p:sp>
      <p:pic>
        <p:nvPicPr>
          <p:cNvPr id="17" name="Billede 16" descr="Et billede, der indeholder tekst, sæde&#10;&#10;Automatisk genereret beskrivelse">
            <a:extLst>
              <a:ext uri="{FF2B5EF4-FFF2-40B4-BE49-F238E27FC236}">
                <a16:creationId xmlns:a16="http://schemas.microsoft.com/office/drawing/2014/main" id="{FFB5137A-60DB-37C3-E897-F9BD33C9D6F0}"/>
              </a:ext>
            </a:extLst>
          </p:cNvPr>
          <p:cNvPicPr>
            <a:picLocks noChangeAspect="1"/>
          </p:cNvPicPr>
          <p:nvPr/>
        </p:nvPicPr>
        <p:blipFill>
          <a:blip r:embed="rId5"/>
          <a:stretch>
            <a:fillRect/>
          </a:stretch>
        </p:blipFill>
        <p:spPr>
          <a:xfrm>
            <a:off x="9406932" y="4184830"/>
            <a:ext cx="2200986" cy="2549657"/>
          </a:xfrm>
          <a:prstGeom prst="rect">
            <a:avLst/>
          </a:prstGeom>
        </p:spPr>
      </p:pic>
    </p:spTree>
    <p:extLst>
      <p:ext uri="{BB962C8B-B14F-4D97-AF65-F5344CB8AC3E}">
        <p14:creationId xmlns:p14="http://schemas.microsoft.com/office/powerpoint/2010/main" val="3403682214"/>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lede 12">
            <a:extLst>
              <a:ext uri="{FF2B5EF4-FFF2-40B4-BE49-F238E27FC236}">
                <a16:creationId xmlns:a16="http://schemas.microsoft.com/office/drawing/2014/main" id="{37625901-D014-40DD-08A9-E0C1A4825E3D}"/>
              </a:ext>
            </a:extLst>
          </p:cNvPr>
          <p:cNvPicPr>
            <a:picLocks noChangeAspect="1"/>
          </p:cNvPicPr>
          <p:nvPr/>
        </p:nvPicPr>
        <p:blipFill>
          <a:blip r:embed="rId2"/>
          <a:stretch>
            <a:fillRect/>
          </a:stretch>
        </p:blipFill>
        <p:spPr>
          <a:xfrm>
            <a:off x="384599" y="1470456"/>
            <a:ext cx="11406348" cy="5011577"/>
          </a:xfrm>
          <a:prstGeom prst="rect">
            <a:avLst/>
          </a:prstGeom>
        </p:spPr>
      </p:pic>
      <p:pic>
        <p:nvPicPr>
          <p:cNvPr id="15" name="Billede 14" descr="Et billede, der indeholder indendørs, papir&#10;&#10;Automatisk genereret beskrivelse">
            <a:extLst>
              <a:ext uri="{FF2B5EF4-FFF2-40B4-BE49-F238E27FC236}">
                <a16:creationId xmlns:a16="http://schemas.microsoft.com/office/drawing/2014/main" id="{9869F049-D092-FD09-0B95-44BF5C073185}"/>
              </a:ext>
            </a:extLst>
          </p:cNvPr>
          <p:cNvPicPr>
            <a:picLocks noChangeAspect="1"/>
          </p:cNvPicPr>
          <p:nvPr/>
        </p:nvPicPr>
        <p:blipFill>
          <a:blip r:embed="rId3"/>
          <a:stretch>
            <a:fillRect/>
          </a:stretch>
        </p:blipFill>
        <p:spPr>
          <a:xfrm>
            <a:off x="6925161" y="2032703"/>
            <a:ext cx="7018498" cy="3947905"/>
          </a:xfrm>
          <a:prstGeom prst="rect">
            <a:avLst/>
          </a:prstGeom>
        </p:spPr>
      </p:pic>
      <p:pic>
        <p:nvPicPr>
          <p:cNvPr id="3" name="Billede 2">
            <a:extLst>
              <a:ext uri="{FF2B5EF4-FFF2-40B4-BE49-F238E27FC236}">
                <a16:creationId xmlns:a16="http://schemas.microsoft.com/office/drawing/2014/main" id="{4650986D-C6B1-283A-1D26-F96E10B9D033}"/>
              </a:ext>
            </a:extLst>
          </p:cNvPr>
          <p:cNvPicPr>
            <a:picLocks noChangeAspect="1"/>
          </p:cNvPicPr>
          <p:nvPr/>
        </p:nvPicPr>
        <p:blipFill>
          <a:blip r:embed="rId4"/>
          <a:stretch>
            <a:fillRect/>
          </a:stretch>
        </p:blipFill>
        <p:spPr>
          <a:xfrm>
            <a:off x="384600" y="375967"/>
            <a:ext cx="1780785" cy="611661"/>
          </a:xfrm>
          <a:prstGeom prst="rect">
            <a:avLst/>
          </a:prstGeom>
        </p:spPr>
      </p:pic>
      <p:sp>
        <p:nvSpPr>
          <p:cNvPr id="2" name="Titel 1">
            <a:extLst>
              <a:ext uri="{FF2B5EF4-FFF2-40B4-BE49-F238E27FC236}">
                <a16:creationId xmlns:a16="http://schemas.microsoft.com/office/drawing/2014/main" id="{9CC8753F-890C-E49A-E3DD-B907B7D4E6EB}"/>
              </a:ext>
            </a:extLst>
          </p:cNvPr>
          <p:cNvSpPr txBox="1">
            <a:spLocks/>
          </p:cNvSpPr>
          <p:nvPr/>
        </p:nvSpPr>
        <p:spPr>
          <a:xfrm>
            <a:off x="827504" y="1913524"/>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Genanvendelse af kartoner</a:t>
            </a:r>
            <a:endParaRPr lang="da-DK" sz="3400" dirty="0">
              <a:solidFill>
                <a:schemeClr val="bg1"/>
              </a:solidFill>
            </a:endParaRPr>
          </a:p>
        </p:txBody>
      </p:sp>
      <p:sp>
        <p:nvSpPr>
          <p:cNvPr id="7" name="Tekstfelt 6">
            <a:extLst>
              <a:ext uri="{FF2B5EF4-FFF2-40B4-BE49-F238E27FC236}">
                <a16:creationId xmlns:a16="http://schemas.microsoft.com/office/drawing/2014/main" id="{C78F4E75-DB53-5D94-EF51-37C760090966}"/>
              </a:ext>
            </a:extLst>
          </p:cNvPr>
          <p:cNvSpPr txBox="1"/>
          <p:nvPr/>
        </p:nvSpPr>
        <p:spPr>
          <a:xfrm>
            <a:off x="827504" y="2698303"/>
            <a:ext cx="5361699" cy="2246769"/>
          </a:xfrm>
          <a:prstGeom prst="rect">
            <a:avLst/>
          </a:prstGeom>
          <a:noFill/>
        </p:spPr>
        <p:txBody>
          <a:bodyPr wrap="square" rtlCol="0">
            <a:spAutoFit/>
          </a:bodyPr>
          <a:lstStyle/>
          <a:p>
            <a:r>
              <a:rPr lang="da-DK" sz="1400" b="0" i="0" u="none" strike="noStrik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For at kunne genanvende materialerne i kartonerne skal lagene skilles ad. Det gøres i en stor vaskemaskine, der opløser papfibrene.</a:t>
            </a:r>
          </a:p>
          <a:p>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De opløste papfibre presses helt flade, tørres og formes til store ruller.</a:t>
            </a:r>
          </a:p>
          <a:p>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Pappet på rullerne skæres i mindre stykker og er derefter klar til at blive imprægneret og få trykt nye print på. Pappet bruges til nye mad- og drikkekartoner eller anden indpakning. </a:t>
            </a:r>
          </a:p>
        </p:txBody>
      </p:sp>
      <p:pic>
        <p:nvPicPr>
          <p:cNvPr id="9" name="Billede 8">
            <a:extLst>
              <a:ext uri="{FF2B5EF4-FFF2-40B4-BE49-F238E27FC236}">
                <a16:creationId xmlns:a16="http://schemas.microsoft.com/office/drawing/2014/main" id="{7740BE99-A018-C8B7-0CDC-7C737A7B8A0B}"/>
              </a:ext>
            </a:extLst>
          </p:cNvPr>
          <p:cNvPicPr>
            <a:picLocks noChangeAspect="1"/>
          </p:cNvPicPr>
          <p:nvPr/>
        </p:nvPicPr>
        <p:blipFill>
          <a:blip r:embed="rId5"/>
          <a:stretch>
            <a:fillRect/>
          </a:stretch>
        </p:blipFill>
        <p:spPr>
          <a:xfrm>
            <a:off x="0" y="5702737"/>
            <a:ext cx="7277415" cy="611661"/>
          </a:xfrm>
          <a:prstGeom prst="rect">
            <a:avLst/>
          </a:prstGeom>
        </p:spPr>
      </p:pic>
      <p:sp>
        <p:nvSpPr>
          <p:cNvPr id="10" name="Tekstfelt 9">
            <a:extLst>
              <a:ext uri="{FF2B5EF4-FFF2-40B4-BE49-F238E27FC236}">
                <a16:creationId xmlns:a16="http://schemas.microsoft.com/office/drawing/2014/main" id="{69F9C192-DA73-162F-E39F-28F588BAFF54}"/>
              </a:ext>
            </a:extLst>
          </p:cNvPr>
          <p:cNvSpPr txBox="1"/>
          <p:nvPr/>
        </p:nvSpPr>
        <p:spPr>
          <a:xfrm>
            <a:off x="384600" y="5838028"/>
            <a:ext cx="6635876" cy="307777"/>
          </a:xfrm>
          <a:prstGeom prst="rect">
            <a:avLst/>
          </a:prstGeom>
          <a:noFill/>
        </p:spPr>
        <p:txBody>
          <a:bodyPr wrap="square">
            <a:spAutoFit/>
          </a:bodyPr>
          <a:lstStyle/>
          <a:p>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Til klassen: </a:t>
            </a:r>
            <a:r>
              <a:rPr lang="da-DK"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Køber I mælkekartoner eller andet, der er lavet af genbrugspap?</a:t>
            </a:r>
          </a:p>
        </p:txBody>
      </p:sp>
    </p:spTree>
    <p:extLst>
      <p:ext uri="{BB962C8B-B14F-4D97-AF65-F5344CB8AC3E}">
        <p14:creationId xmlns:p14="http://schemas.microsoft.com/office/powerpoint/2010/main" val="2076930118"/>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lede 12">
            <a:extLst>
              <a:ext uri="{FF2B5EF4-FFF2-40B4-BE49-F238E27FC236}">
                <a16:creationId xmlns:a16="http://schemas.microsoft.com/office/drawing/2014/main" id="{37625901-D014-40DD-08A9-E0C1A4825E3D}"/>
              </a:ext>
            </a:extLst>
          </p:cNvPr>
          <p:cNvPicPr>
            <a:picLocks noChangeAspect="1"/>
          </p:cNvPicPr>
          <p:nvPr/>
        </p:nvPicPr>
        <p:blipFill>
          <a:blip r:embed="rId2"/>
          <a:stretch>
            <a:fillRect/>
          </a:stretch>
        </p:blipFill>
        <p:spPr>
          <a:xfrm>
            <a:off x="376784" y="1513395"/>
            <a:ext cx="11438432" cy="5011577"/>
          </a:xfrm>
          <a:prstGeom prst="rect">
            <a:avLst/>
          </a:prstGeom>
        </p:spPr>
      </p:pic>
      <p:pic>
        <p:nvPicPr>
          <p:cNvPr id="3" name="Billede 2">
            <a:extLst>
              <a:ext uri="{FF2B5EF4-FFF2-40B4-BE49-F238E27FC236}">
                <a16:creationId xmlns:a16="http://schemas.microsoft.com/office/drawing/2014/main" id="{4650986D-C6B1-283A-1D26-F96E10B9D033}"/>
              </a:ext>
            </a:extLst>
          </p:cNvPr>
          <p:cNvPicPr>
            <a:picLocks noChangeAspect="1"/>
          </p:cNvPicPr>
          <p:nvPr/>
        </p:nvPicPr>
        <p:blipFill>
          <a:blip r:embed="rId3"/>
          <a:stretch>
            <a:fillRect/>
          </a:stretch>
        </p:blipFill>
        <p:spPr>
          <a:xfrm>
            <a:off x="384600" y="375967"/>
            <a:ext cx="1780785" cy="611661"/>
          </a:xfrm>
          <a:prstGeom prst="rect">
            <a:avLst/>
          </a:prstGeom>
        </p:spPr>
      </p:pic>
      <p:sp>
        <p:nvSpPr>
          <p:cNvPr id="4" name="Titel 1">
            <a:extLst>
              <a:ext uri="{FF2B5EF4-FFF2-40B4-BE49-F238E27FC236}">
                <a16:creationId xmlns:a16="http://schemas.microsoft.com/office/drawing/2014/main" id="{331CDBAD-2069-5D5F-1F06-6E114DB464EC}"/>
              </a:ext>
            </a:extLst>
          </p:cNvPr>
          <p:cNvSpPr txBox="1">
            <a:spLocks/>
          </p:cNvSpPr>
          <p:nvPr/>
        </p:nvSpPr>
        <p:spPr>
          <a:xfrm>
            <a:off x="827504" y="1913524"/>
            <a:ext cx="5654752" cy="83648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Mælkekartonens historie</a:t>
            </a:r>
            <a:endParaRPr lang="da-DK" sz="3400" dirty="0">
              <a:solidFill>
                <a:schemeClr val="bg1"/>
              </a:solidFill>
            </a:endParaRPr>
          </a:p>
        </p:txBody>
      </p:sp>
      <p:sp>
        <p:nvSpPr>
          <p:cNvPr id="5" name="Tekstfelt 4">
            <a:extLst>
              <a:ext uri="{FF2B5EF4-FFF2-40B4-BE49-F238E27FC236}">
                <a16:creationId xmlns:a16="http://schemas.microsoft.com/office/drawing/2014/main" id="{EAB1B03F-8974-7DD7-0449-4FC278D26EC8}"/>
              </a:ext>
            </a:extLst>
          </p:cNvPr>
          <p:cNvSpPr txBox="1"/>
          <p:nvPr/>
        </p:nvSpPr>
        <p:spPr>
          <a:xfrm>
            <a:off x="827504" y="2700000"/>
            <a:ext cx="5654752" cy="2462213"/>
          </a:xfrm>
          <a:prstGeom prst="rect">
            <a:avLst/>
          </a:prstGeom>
          <a:noFill/>
        </p:spPr>
        <p:txBody>
          <a:bodyPr wrap="square" rtlCol="0">
            <a:spAutoFit/>
          </a:bodyPr>
          <a:lstStyle/>
          <a:p>
            <a:pPr marL="285750" indent="-285750">
              <a:buFont typeface="Arial" panose="020B0604020202020204" pitchFamily="34" charset="0"/>
              <a:buChar char="•"/>
            </a:pP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 gamle dage bragte mælkemanden mælk og fløde ud til husene med hestevogn solgte det til de hjemmegående husmødre. </a:t>
            </a:r>
          </a:p>
          <a:p>
            <a:pPr marL="285750" indent="-285750">
              <a:buFont typeface="Arial" panose="020B0604020202020204" pitchFamily="34" charset="0"/>
              <a:buChar char="•"/>
            </a:pPr>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Kvinderne havde selv beholdere til mælken med. Senere kom mælken på glasflasker.</a:t>
            </a:r>
          </a:p>
          <a:p>
            <a:pPr marL="285750" indent="-285750">
              <a:buFont typeface="Arial" panose="020B0604020202020204" pitchFamily="34" charset="0"/>
              <a:buChar char="•"/>
            </a:pPr>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Kvinderne afleverede de tomme flasker og modtog nye fyldte. </a:t>
            </a:r>
          </a:p>
          <a:p>
            <a:pPr marL="285750" indent="-285750">
              <a:buFont typeface="Arial" panose="020B0604020202020204" pitchFamily="34" charset="0"/>
              <a:buChar char="•"/>
            </a:pPr>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 løbet af 1960’erne blev glasflaskerne erstattet af mælkekartonerne, som faktisk blev opfundet af danskeren Carl Hartmann.</a:t>
            </a:r>
          </a:p>
        </p:txBody>
      </p:sp>
      <p:pic>
        <p:nvPicPr>
          <p:cNvPr id="2" name="Billede 1">
            <a:extLst>
              <a:ext uri="{FF2B5EF4-FFF2-40B4-BE49-F238E27FC236}">
                <a16:creationId xmlns:a16="http://schemas.microsoft.com/office/drawing/2014/main" id="{42697ACE-4203-E59D-5A42-186293E66951}"/>
              </a:ext>
            </a:extLst>
          </p:cNvPr>
          <p:cNvPicPr>
            <a:picLocks noChangeAspect="1"/>
          </p:cNvPicPr>
          <p:nvPr/>
        </p:nvPicPr>
        <p:blipFill>
          <a:blip r:embed="rId4"/>
          <a:stretch>
            <a:fillRect/>
          </a:stretch>
        </p:blipFill>
        <p:spPr>
          <a:xfrm>
            <a:off x="1" y="5702737"/>
            <a:ext cx="7073374" cy="611661"/>
          </a:xfrm>
          <a:prstGeom prst="rect">
            <a:avLst/>
          </a:prstGeom>
        </p:spPr>
      </p:pic>
      <p:sp>
        <p:nvSpPr>
          <p:cNvPr id="6" name="Tekstfelt 5">
            <a:extLst>
              <a:ext uri="{FF2B5EF4-FFF2-40B4-BE49-F238E27FC236}">
                <a16:creationId xmlns:a16="http://schemas.microsoft.com/office/drawing/2014/main" id="{641B0DE0-5252-54FD-4D06-6F686515545E}"/>
              </a:ext>
            </a:extLst>
          </p:cNvPr>
          <p:cNvSpPr txBox="1"/>
          <p:nvPr/>
        </p:nvSpPr>
        <p:spPr>
          <a:xfrm>
            <a:off x="384600" y="5838028"/>
            <a:ext cx="6945714" cy="307777"/>
          </a:xfrm>
          <a:prstGeom prst="rect">
            <a:avLst/>
          </a:prstGeom>
          <a:noFill/>
        </p:spPr>
        <p:txBody>
          <a:bodyPr wrap="square">
            <a:spAutoFit/>
          </a:bodyPr>
          <a:lstStyle/>
          <a:p>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Til klassen: </a:t>
            </a:r>
            <a:r>
              <a:rPr lang="da-DK"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Hvor i affaldshierarkiet er mælkekartonen? Og mælkeflasken?</a:t>
            </a:r>
          </a:p>
        </p:txBody>
      </p:sp>
      <p:pic>
        <p:nvPicPr>
          <p:cNvPr id="9" name="Billede 8" descr="Et billede, der indeholder flaske&#10;&#10;Automatisk genereret beskrivelse">
            <a:extLst>
              <a:ext uri="{FF2B5EF4-FFF2-40B4-BE49-F238E27FC236}">
                <a16:creationId xmlns:a16="http://schemas.microsoft.com/office/drawing/2014/main" id="{F77A4BB1-3B26-7ED9-02B7-0FCB843A8FA5}"/>
              </a:ext>
            </a:extLst>
          </p:cNvPr>
          <p:cNvPicPr>
            <a:picLocks noChangeAspect="1"/>
          </p:cNvPicPr>
          <p:nvPr/>
        </p:nvPicPr>
        <p:blipFill>
          <a:blip r:embed="rId5"/>
          <a:stretch>
            <a:fillRect/>
          </a:stretch>
        </p:blipFill>
        <p:spPr>
          <a:xfrm>
            <a:off x="7073375" y="2460630"/>
            <a:ext cx="5138357" cy="3853768"/>
          </a:xfrm>
          <a:prstGeom prst="rect">
            <a:avLst/>
          </a:prstGeom>
        </p:spPr>
      </p:pic>
      <p:sp>
        <p:nvSpPr>
          <p:cNvPr id="10" name="Afrundet rektangulær billedforklaring 4">
            <a:extLst>
              <a:ext uri="{FF2B5EF4-FFF2-40B4-BE49-F238E27FC236}">
                <a16:creationId xmlns:a16="http://schemas.microsoft.com/office/drawing/2014/main" id="{CC8BDEC5-9375-7D7D-1C7A-2AC333F6695B}"/>
              </a:ext>
            </a:extLst>
          </p:cNvPr>
          <p:cNvSpPr/>
          <p:nvPr/>
        </p:nvSpPr>
        <p:spPr>
          <a:xfrm flipH="1">
            <a:off x="7083806" y="313188"/>
            <a:ext cx="2312461" cy="773581"/>
          </a:xfrm>
          <a:prstGeom prst="wedgeRoundRectCallout">
            <a:avLst>
              <a:gd name="adj1" fmla="val -34165"/>
              <a:gd name="adj2" fmla="val 85573"/>
              <a:gd name="adj3" fmla="val 16667"/>
            </a:avLst>
          </a:prstGeom>
          <a:solidFill>
            <a:srgbClr val="017176"/>
          </a:solidFill>
          <a:ln>
            <a:solidFill>
              <a:srgbClr val="0171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11" name="Tekstfelt 7">
            <a:extLst>
              <a:ext uri="{FF2B5EF4-FFF2-40B4-BE49-F238E27FC236}">
                <a16:creationId xmlns:a16="http://schemas.microsoft.com/office/drawing/2014/main" id="{58651B64-2D4B-3747-77A0-33CD71C79B1C}"/>
              </a:ext>
            </a:extLst>
          </p:cNvPr>
          <p:cNvSpPr txBox="1"/>
          <p:nvPr/>
        </p:nvSpPr>
        <p:spPr>
          <a:xfrm>
            <a:off x="7246091" y="439372"/>
            <a:ext cx="2204263" cy="523220"/>
          </a:xfrm>
          <a:prstGeom prst="rect">
            <a:avLst/>
          </a:prstGeom>
          <a:noFill/>
        </p:spPr>
        <p:txBody>
          <a:bodyPr wrap="square">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400" b="1" dirty="0">
                <a:solidFill>
                  <a:schemeClr val="bg1"/>
                </a:solidFill>
                <a:latin typeface="Bradley Hand ITC" panose="020F0502020204030204" pitchFamily="34" charset="0"/>
                <a:ea typeface="Brush Script MT" panose="03060802040406070304" pitchFamily="66" charset="-122"/>
                <a:cs typeface="Bradley Hand ITC" panose="020F0502020204030204" pitchFamily="34" charset="0"/>
              </a:rPr>
              <a:t>Jeg har gjort det meget lettere at købe (let)mælk</a:t>
            </a:r>
            <a:endParaRPr lang="da-DK" sz="1400" b="1" dirty="0">
              <a:latin typeface="Bradley Hand ITC" panose="020F0502020204030204" pitchFamily="34" charset="0"/>
              <a:ea typeface="Brush Script MT" panose="03060802040406070304" pitchFamily="66" charset="-122"/>
              <a:cs typeface="Bradley Hand ITC" panose="020F0502020204030204" pitchFamily="34" charset="0"/>
            </a:endParaRPr>
          </a:p>
        </p:txBody>
      </p:sp>
      <p:pic>
        <p:nvPicPr>
          <p:cNvPr id="12" name="Billede 11" descr="Et billede, der indeholder tekst&#10;&#10;Automatisk genereret beskrivelse">
            <a:extLst>
              <a:ext uri="{FF2B5EF4-FFF2-40B4-BE49-F238E27FC236}">
                <a16:creationId xmlns:a16="http://schemas.microsoft.com/office/drawing/2014/main" id="{310E6975-4D61-EF12-1865-B2BB66FD9652}"/>
              </a:ext>
            </a:extLst>
          </p:cNvPr>
          <p:cNvPicPr>
            <a:picLocks noChangeAspect="1"/>
          </p:cNvPicPr>
          <p:nvPr/>
        </p:nvPicPr>
        <p:blipFill>
          <a:blip r:embed="rId6"/>
          <a:stretch>
            <a:fillRect/>
          </a:stretch>
        </p:blipFill>
        <p:spPr>
          <a:xfrm>
            <a:off x="9297529" y="257495"/>
            <a:ext cx="2204263" cy="2492512"/>
          </a:xfrm>
          <a:prstGeom prst="rect">
            <a:avLst/>
          </a:prstGeom>
        </p:spPr>
      </p:pic>
    </p:spTree>
    <p:extLst>
      <p:ext uri="{BB962C8B-B14F-4D97-AF65-F5344CB8AC3E}">
        <p14:creationId xmlns:p14="http://schemas.microsoft.com/office/powerpoint/2010/main" val="1370541749"/>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712A792E-F2B1-24AD-CC6C-5E698F9C778A}"/>
              </a:ext>
            </a:extLst>
          </p:cNvPr>
          <p:cNvPicPr>
            <a:picLocks noChangeAspect="1"/>
          </p:cNvPicPr>
          <p:nvPr/>
        </p:nvPicPr>
        <p:blipFill>
          <a:blip r:embed="rId2"/>
          <a:stretch>
            <a:fillRect/>
          </a:stretch>
        </p:blipFill>
        <p:spPr>
          <a:xfrm>
            <a:off x="384600" y="365125"/>
            <a:ext cx="11437286" cy="1325562"/>
          </a:xfrm>
          <a:prstGeom prst="rect">
            <a:avLst/>
          </a:prstGeom>
        </p:spPr>
      </p:pic>
      <p:sp>
        <p:nvSpPr>
          <p:cNvPr id="2" name="Titel 1">
            <a:extLst>
              <a:ext uri="{FF2B5EF4-FFF2-40B4-BE49-F238E27FC236}">
                <a16:creationId xmlns:a16="http://schemas.microsoft.com/office/drawing/2014/main" id="{4D284D79-A318-9FDD-2630-5FF46074A12F}"/>
              </a:ext>
            </a:extLst>
          </p:cNvPr>
          <p:cNvSpPr>
            <a:spLocks noGrp="1"/>
          </p:cNvSpPr>
          <p:nvPr>
            <p:ph type="title"/>
          </p:nvPr>
        </p:nvSpPr>
        <p:spPr/>
        <p:txBody>
          <a:bodyPr/>
          <a:lstStyle/>
          <a:p>
            <a:r>
              <a:rPr lang="da-DK"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a:t>
            </a:r>
            <a:r>
              <a:rPr lang="da-DK" sz="4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ktivitet og opgaver</a:t>
            </a:r>
            <a:endParaRPr lang="da-DK" dirty="0">
              <a:solidFill>
                <a:schemeClr val="bg1"/>
              </a:solidFill>
            </a:endParaRPr>
          </a:p>
        </p:txBody>
      </p:sp>
      <p:sp>
        <p:nvSpPr>
          <p:cNvPr id="3" name="Tekstfelt 2">
            <a:extLst>
              <a:ext uri="{FF2B5EF4-FFF2-40B4-BE49-F238E27FC236}">
                <a16:creationId xmlns:a16="http://schemas.microsoft.com/office/drawing/2014/main" id="{71527C25-0EB2-CE8F-ECF5-227B22B0C048}"/>
              </a:ext>
            </a:extLst>
          </p:cNvPr>
          <p:cNvSpPr txBox="1"/>
          <p:nvPr/>
        </p:nvSpPr>
        <p:spPr>
          <a:xfrm>
            <a:off x="838200" y="2106324"/>
            <a:ext cx="8822724" cy="4154984"/>
          </a:xfrm>
          <a:prstGeom prst="rect">
            <a:avLst/>
          </a:prstGeom>
          <a:noFill/>
        </p:spPr>
        <p:txBody>
          <a:bodyPr wrap="square" rtlCol="0">
            <a:spAutoFit/>
          </a:bodyPr>
          <a:lstStyle/>
          <a:p>
            <a:r>
              <a:rPr lang="da-DK" sz="1200" b="1" dirty="0">
                <a:latin typeface="Helvetica Neue" panose="02000503000000020004" pitchFamily="2" charset="0"/>
                <a:ea typeface="Helvetica Neue" panose="02000503000000020004" pitchFamily="2" charset="0"/>
                <a:cs typeface="Helvetica Neue" panose="02000503000000020004" pitchFamily="2" charset="0"/>
              </a:rPr>
              <a:t>Aktivitet 1: Hvor mange kan I nævne? – ca. 30 minutter</a:t>
            </a:r>
            <a:br>
              <a:rPr lang="da-DK" sz="1200" dirty="0">
                <a:latin typeface="Helvetica Neue" panose="02000503000000020004" pitchFamily="2" charset="0"/>
                <a:ea typeface="Helvetica Neue" panose="02000503000000020004" pitchFamily="2" charset="0"/>
                <a:cs typeface="Helvetica Neue" panose="02000503000000020004" pitchFamily="2" charset="0"/>
              </a:rPr>
            </a:br>
            <a:r>
              <a:rPr lang="da-DK" sz="1200" i="1" dirty="0">
                <a:latin typeface="Helvetica Neue" panose="02000503000000020004" pitchFamily="2" charset="0"/>
                <a:ea typeface="Helvetica Neue" panose="02000503000000020004" pitchFamily="2" charset="0"/>
                <a:cs typeface="Helvetica Neue" panose="02000503000000020004" pitchFamily="2" charset="0"/>
              </a:rPr>
              <a:t>Formål: Give eleverne en idé om, hvor meget der faktisk er lavet af plastik.</a:t>
            </a:r>
          </a:p>
          <a:p>
            <a:r>
              <a:rPr lang="da-DK" sz="1200" dirty="0">
                <a:latin typeface="Helvetica Neue" panose="02000503000000020004" pitchFamily="2" charset="0"/>
                <a:ea typeface="Helvetica Neue" panose="02000503000000020004" pitchFamily="2" charset="0"/>
                <a:cs typeface="Helvetica Neue" panose="02000503000000020004" pitchFamily="2" charset="0"/>
              </a:rPr>
              <a:t>Del evt. eleverne op i grupper og sæt dem i gang med legen. Det er tilladt at nævne alt, hvad der er lavet af plastik. Det skal dog være ting, hvor størstedelen af materialet er plastik. </a:t>
            </a:r>
          </a:p>
          <a:p>
            <a:br>
              <a:rPr lang="da-DK" sz="1200" i="1" dirty="0">
                <a:latin typeface="Helvetica Neue" panose="02000503000000020004" pitchFamily="2" charset="0"/>
                <a:ea typeface="Helvetica Neue" panose="02000503000000020004" pitchFamily="2" charset="0"/>
                <a:cs typeface="Helvetica Neue" panose="02000503000000020004" pitchFamily="2" charset="0"/>
              </a:rPr>
            </a:br>
            <a:r>
              <a:rPr lang="da-DK" sz="1200" b="1" dirty="0">
                <a:latin typeface="Helvetica Neue" panose="02000503000000020004" pitchFamily="2" charset="0"/>
                <a:ea typeface="Helvetica Neue" panose="02000503000000020004" pitchFamily="2" charset="0"/>
                <a:cs typeface="Helvetica Neue" panose="02000503000000020004" pitchFamily="2" charset="0"/>
              </a:rPr>
              <a:t>Aktivitet 2: Klem og kram – ca. 30 minutter</a:t>
            </a:r>
          </a:p>
          <a:p>
            <a:r>
              <a:rPr lang="da-DK" sz="1200" i="1" dirty="0">
                <a:latin typeface="Helvetica Neue" panose="02000503000000020004" pitchFamily="2" charset="0"/>
                <a:ea typeface="Helvetica Neue" panose="02000503000000020004" pitchFamily="2" charset="0"/>
                <a:cs typeface="Helvetica Neue" panose="02000503000000020004" pitchFamily="2" charset="0"/>
              </a:rPr>
              <a:t>Formål: At eleverne lærer at folde mælkekartoner, så de lettere kan gøre det derhjemme. </a:t>
            </a:r>
          </a:p>
          <a:p>
            <a:r>
              <a:rPr lang="da-DK" sz="1200" dirty="0">
                <a:latin typeface="Helvetica Neue" panose="02000503000000020004" pitchFamily="2" charset="0"/>
                <a:ea typeface="Helvetica Neue" panose="02000503000000020004" pitchFamily="2" charset="0"/>
                <a:cs typeface="Helvetica Neue" panose="02000503000000020004" pitchFamily="2" charset="0"/>
              </a:rPr>
              <a:t>Skaf en stor bunke mælkekartoner enten fra et storkøkken eller via eleverne selv. </a:t>
            </a:r>
          </a:p>
          <a:p>
            <a:r>
              <a:rPr lang="da-DK" sz="1200" dirty="0">
                <a:latin typeface="Helvetica Neue" panose="02000503000000020004" pitchFamily="2" charset="0"/>
                <a:ea typeface="Helvetica Neue" panose="02000503000000020004" pitchFamily="2" charset="0"/>
                <a:cs typeface="Helvetica Neue" panose="02000503000000020004" pitchFamily="2" charset="0"/>
              </a:rPr>
              <a:t>Del eleverne op i grupper, som hver får en skraldespand med låg. Lad eleverne på tid dyste i, hvem der kan folde kartonerne mest, og dermed få flest til at være i spanden. </a:t>
            </a:r>
          </a:p>
          <a:p>
            <a:endParaRPr lang="da-DK" sz="1200" dirty="0">
              <a:latin typeface="Helvetica Neue" panose="02000503000000020004" pitchFamily="2" charset="0"/>
              <a:ea typeface="Helvetica Neue" panose="02000503000000020004" pitchFamily="2" charset="0"/>
              <a:cs typeface="Helvetica Neue" panose="02000503000000020004" pitchFamily="2" charset="0"/>
            </a:endParaRPr>
          </a:p>
          <a:p>
            <a:r>
              <a:rPr lang="da-DK" sz="1200" b="1" dirty="0">
                <a:latin typeface="Helvetica Neue" panose="02000503000000020004" pitchFamily="2" charset="0"/>
                <a:ea typeface="Helvetica Neue" panose="02000503000000020004" pitchFamily="2" charset="0"/>
                <a:cs typeface="Helvetica Neue" panose="02000503000000020004" pitchFamily="2" charset="0"/>
              </a:rPr>
              <a:t>Opgave 1: Byg med nye materialer – 60-120 minutter </a:t>
            </a:r>
            <a:br>
              <a:rPr lang="da-DK" sz="1200" dirty="0">
                <a:latin typeface="Helvetica Neue" panose="02000503000000020004" pitchFamily="2" charset="0"/>
                <a:ea typeface="Helvetica Neue" panose="02000503000000020004" pitchFamily="2" charset="0"/>
                <a:cs typeface="Helvetica Neue" panose="02000503000000020004" pitchFamily="2" charset="0"/>
              </a:rPr>
            </a:br>
            <a:r>
              <a:rPr lang="da-DK" sz="1200" i="1" dirty="0">
                <a:latin typeface="Helvetica Neue" panose="02000503000000020004" pitchFamily="2" charset="0"/>
                <a:ea typeface="Helvetica Neue" panose="02000503000000020004" pitchFamily="2" charset="0"/>
                <a:cs typeface="Helvetica Neue" panose="02000503000000020004" pitchFamily="2" charset="0"/>
              </a:rPr>
              <a:t>Formål: Få eleverne til at tænke over, hvad ting er lavet af, og om der er alternativer til dette. </a:t>
            </a:r>
            <a:br>
              <a:rPr lang="da-DK" sz="1200" i="1" dirty="0">
                <a:latin typeface="Helvetica Neue" panose="02000503000000020004" pitchFamily="2" charset="0"/>
                <a:ea typeface="Helvetica Neue" panose="02000503000000020004" pitchFamily="2" charset="0"/>
                <a:cs typeface="Helvetica Neue" panose="02000503000000020004" pitchFamily="2" charset="0"/>
              </a:rPr>
            </a:br>
            <a:r>
              <a:rPr lang="da-DK" sz="1200" dirty="0">
                <a:latin typeface="Helvetica Neue" panose="02000503000000020004" pitchFamily="2" charset="0"/>
                <a:ea typeface="Helvetica Neue" panose="02000503000000020004" pitchFamily="2" charset="0"/>
                <a:cs typeface="Helvetica Neue" panose="02000503000000020004" pitchFamily="2" charset="0"/>
              </a:rPr>
              <a:t>I skal finde en række ting lavet af plast – enten på skolen eller noget, der er medbragt hjemmefra. </a:t>
            </a:r>
            <a:endParaRPr lang="da-DK" sz="1200" i="1" dirty="0">
              <a:latin typeface="Helvetica Neue" panose="02000503000000020004" pitchFamily="2" charset="0"/>
              <a:ea typeface="Helvetica Neue" panose="02000503000000020004" pitchFamily="2" charset="0"/>
              <a:cs typeface="Helvetica Neue" panose="02000503000000020004" pitchFamily="2" charset="0"/>
            </a:endParaRPr>
          </a:p>
          <a:p>
            <a:r>
              <a:rPr lang="da-DK" sz="1200" dirty="0">
                <a:latin typeface="Helvetica Neue" panose="02000503000000020004" pitchFamily="2" charset="0"/>
                <a:ea typeface="Helvetica Neue" panose="02000503000000020004" pitchFamily="2" charset="0"/>
                <a:cs typeface="Helvetica Neue" panose="02000503000000020004" pitchFamily="2" charset="0"/>
              </a:rPr>
              <a:t>Hver gruppe/par skal have mindst 10 ting af plastik.</a:t>
            </a:r>
          </a:p>
          <a:p>
            <a:r>
              <a:rPr lang="da-DK" sz="1200" dirty="0">
                <a:latin typeface="Helvetica Neue" panose="02000503000000020004" pitchFamily="2" charset="0"/>
                <a:ea typeface="Helvetica Neue" panose="02000503000000020004" pitchFamily="2" charset="0"/>
                <a:cs typeface="Helvetica Neue" panose="02000503000000020004" pitchFamily="2" charset="0"/>
              </a:rPr>
              <a:t>De skal nu diskutere i gruppen, om der er et bedre alternativ til plast. De skal lave en opdeling – enten fysisk eller med billeder, der viser deres holdning. Mindst en af tingene skal de prøve at lave i et andet materiale.  </a:t>
            </a:r>
          </a:p>
          <a:p>
            <a:endParaRPr lang="da-DK" sz="1200" dirty="0">
              <a:latin typeface="Helvetica Neue" panose="02000503000000020004" pitchFamily="2" charset="0"/>
              <a:ea typeface="Helvetica Neue" panose="02000503000000020004" pitchFamily="2" charset="0"/>
              <a:cs typeface="Helvetica Neue" panose="02000503000000020004" pitchFamily="2" charset="0"/>
            </a:endParaRPr>
          </a:p>
          <a:p>
            <a:r>
              <a:rPr lang="da-DK" sz="1200" dirty="0">
                <a:latin typeface="Helvetica Neue" panose="02000503000000020004" pitchFamily="2" charset="0"/>
                <a:ea typeface="Helvetica Neue" panose="02000503000000020004" pitchFamily="2" charset="0"/>
                <a:cs typeface="Helvetica Neue" panose="02000503000000020004" pitchFamily="2" charset="0"/>
              </a:rPr>
              <a:t>Opgaven kan evt. udvides til også at omfatte mad- og drikkekartoner. </a:t>
            </a:r>
          </a:p>
          <a:p>
            <a:endParaRPr lang="da-DK" sz="1200" dirty="0">
              <a:latin typeface="Helvetica Neue" panose="02000503000000020004" pitchFamily="2" charset="0"/>
              <a:ea typeface="Helvetica Neue" panose="02000503000000020004" pitchFamily="2" charset="0"/>
              <a:cs typeface="Helvetica Neue" panose="02000503000000020004" pitchFamily="2" charset="0"/>
            </a:endParaRPr>
          </a:p>
          <a:p>
            <a:endParaRPr lang="da-DK" sz="1200" b="1" dirty="0">
              <a:latin typeface="Helvetica Neue" panose="02000503000000020004" pitchFamily="2" charset="0"/>
              <a:ea typeface="Helvetica Neue" panose="02000503000000020004" pitchFamily="2" charset="0"/>
              <a:cs typeface="Helvetica Neue" panose="02000503000000020004" pitchFamily="2" charset="0"/>
            </a:endParaRPr>
          </a:p>
          <a:p>
            <a:endParaRPr lang="da-DK" sz="120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5" name="Billede 4">
            <a:extLst>
              <a:ext uri="{FF2B5EF4-FFF2-40B4-BE49-F238E27FC236}">
                <a16:creationId xmlns:a16="http://schemas.microsoft.com/office/drawing/2014/main" id="{4796E7F6-F37F-4FED-BA14-C950ECBA3A1C}"/>
              </a:ext>
            </a:extLst>
          </p:cNvPr>
          <p:cNvPicPr>
            <a:picLocks noChangeAspect="1"/>
          </p:cNvPicPr>
          <p:nvPr/>
        </p:nvPicPr>
        <p:blipFill>
          <a:blip r:embed="rId3"/>
          <a:stretch>
            <a:fillRect/>
          </a:stretch>
        </p:blipFill>
        <p:spPr>
          <a:xfrm>
            <a:off x="9513043" y="510388"/>
            <a:ext cx="2678957" cy="611661"/>
          </a:xfrm>
          <a:prstGeom prst="rect">
            <a:avLst/>
          </a:prstGeom>
        </p:spPr>
      </p:pic>
      <p:sp>
        <p:nvSpPr>
          <p:cNvPr id="6" name="Tekstfelt 5">
            <a:extLst>
              <a:ext uri="{FF2B5EF4-FFF2-40B4-BE49-F238E27FC236}">
                <a16:creationId xmlns:a16="http://schemas.microsoft.com/office/drawing/2014/main" id="{CDBC8922-3BE1-5765-225E-E616E20CAB6B}"/>
              </a:ext>
            </a:extLst>
          </p:cNvPr>
          <p:cNvSpPr txBox="1"/>
          <p:nvPr/>
        </p:nvSpPr>
        <p:spPr>
          <a:xfrm>
            <a:off x="9878312" y="644804"/>
            <a:ext cx="6096000" cy="338554"/>
          </a:xfrm>
          <a:prstGeom prst="rect">
            <a:avLst/>
          </a:prstGeom>
          <a:noFill/>
        </p:spPr>
        <p:txBody>
          <a:bodyPr wrap="square">
            <a:spAutoFit/>
          </a:bodyPr>
          <a:lstStyle/>
          <a:p>
            <a:r>
              <a:rPr lang="da-DK" sz="16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VEJLEDNING</a:t>
            </a:r>
            <a:endParaRPr lang="da-DK" sz="1600" b="1" dirty="0"/>
          </a:p>
        </p:txBody>
      </p:sp>
    </p:spTree>
    <p:extLst>
      <p:ext uri="{BB962C8B-B14F-4D97-AF65-F5344CB8AC3E}">
        <p14:creationId xmlns:p14="http://schemas.microsoft.com/office/powerpoint/2010/main" val="1406486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13504384-60A1-B980-3AA2-B75794850AEE}"/>
              </a:ext>
            </a:extLst>
          </p:cNvPr>
          <p:cNvPicPr>
            <a:picLocks noChangeAspect="1"/>
          </p:cNvPicPr>
          <p:nvPr/>
        </p:nvPicPr>
        <p:blipFill>
          <a:blip r:embed="rId2"/>
          <a:stretch>
            <a:fillRect/>
          </a:stretch>
        </p:blipFill>
        <p:spPr>
          <a:xfrm>
            <a:off x="418069" y="570019"/>
            <a:ext cx="8355227" cy="5717962"/>
          </a:xfrm>
          <a:prstGeom prst="rect">
            <a:avLst/>
          </a:prstGeom>
        </p:spPr>
      </p:pic>
      <p:sp>
        <p:nvSpPr>
          <p:cNvPr id="5" name="Titel 1">
            <a:extLst>
              <a:ext uri="{FF2B5EF4-FFF2-40B4-BE49-F238E27FC236}">
                <a16:creationId xmlns:a16="http://schemas.microsoft.com/office/drawing/2014/main" id="{41991F6A-4822-85CA-5747-F670A9EDA88F}"/>
              </a:ext>
            </a:extLst>
          </p:cNvPr>
          <p:cNvSpPr txBox="1">
            <a:spLocks/>
          </p:cNvSpPr>
          <p:nvPr/>
        </p:nvSpPr>
        <p:spPr>
          <a:xfrm>
            <a:off x="1035910" y="1369827"/>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Aktivitet 1</a:t>
            </a:r>
            <a:endParaRPr lang="da-DK" sz="3400" dirty="0">
              <a:solidFill>
                <a:schemeClr val="bg1"/>
              </a:solidFill>
            </a:endParaRPr>
          </a:p>
        </p:txBody>
      </p:sp>
      <p:pic>
        <p:nvPicPr>
          <p:cNvPr id="8" name="Billede 7">
            <a:extLst>
              <a:ext uri="{FF2B5EF4-FFF2-40B4-BE49-F238E27FC236}">
                <a16:creationId xmlns:a16="http://schemas.microsoft.com/office/drawing/2014/main" id="{559DDE5C-C6B3-FECE-EC2F-89F380D50833}"/>
              </a:ext>
            </a:extLst>
          </p:cNvPr>
          <p:cNvPicPr>
            <a:picLocks noChangeAspect="1"/>
          </p:cNvPicPr>
          <p:nvPr/>
        </p:nvPicPr>
        <p:blipFill rotWithShape="1">
          <a:blip r:embed="rId3"/>
          <a:srcRect l="-23" r="-33"/>
          <a:stretch/>
        </p:blipFill>
        <p:spPr>
          <a:xfrm>
            <a:off x="1069046" y="2623743"/>
            <a:ext cx="8233652" cy="2802201"/>
          </a:xfrm>
          <a:prstGeom prst="rect">
            <a:avLst/>
          </a:prstGeom>
        </p:spPr>
      </p:pic>
      <p:sp>
        <p:nvSpPr>
          <p:cNvPr id="6" name="Tekstfelt 5">
            <a:extLst>
              <a:ext uri="{FF2B5EF4-FFF2-40B4-BE49-F238E27FC236}">
                <a16:creationId xmlns:a16="http://schemas.microsoft.com/office/drawing/2014/main" id="{485489BC-10CD-BA14-A9E9-4B33DDD2113D}"/>
              </a:ext>
            </a:extLst>
          </p:cNvPr>
          <p:cNvSpPr txBox="1"/>
          <p:nvPr/>
        </p:nvSpPr>
        <p:spPr>
          <a:xfrm>
            <a:off x="2393468" y="2948500"/>
            <a:ext cx="4559643" cy="369332"/>
          </a:xfrm>
          <a:prstGeom prst="rect">
            <a:avLst/>
          </a:prstGeom>
          <a:noFill/>
        </p:spPr>
        <p:txBody>
          <a:bodyPr wrap="square" rtlCol="0">
            <a:spAutoFit/>
          </a:bodyPr>
          <a:lstStyle/>
          <a:p>
            <a:r>
              <a:rPr lang="da-DK"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Hvor mange kan I nævne?</a:t>
            </a:r>
          </a:p>
        </p:txBody>
      </p:sp>
      <p:sp>
        <p:nvSpPr>
          <p:cNvPr id="13" name="Tekstfelt 12">
            <a:extLst>
              <a:ext uri="{FF2B5EF4-FFF2-40B4-BE49-F238E27FC236}">
                <a16:creationId xmlns:a16="http://schemas.microsoft.com/office/drawing/2014/main" id="{07D362FC-085B-D90F-0EFD-D7602043C5E6}"/>
              </a:ext>
            </a:extLst>
          </p:cNvPr>
          <p:cNvSpPr txBox="1"/>
          <p:nvPr/>
        </p:nvSpPr>
        <p:spPr>
          <a:xfrm>
            <a:off x="2383942" y="3450228"/>
            <a:ext cx="5505591" cy="1384995"/>
          </a:xfrm>
          <a:prstGeom prst="rect">
            <a:avLst/>
          </a:prstGeom>
          <a:noFill/>
        </p:spPr>
        <p:txBody>
          <a:bodyPr wrap="square" rtlCol="0">
            <a:spAutoFit/>
          </a:bodyPr>
          <a:lstStyle/>
          <a:p>
            <a:pPr marL="285750" indent="-285750">
              <a:buFont typeface="Arial" panose="020B0604020202020204" pitchFamily="34" charset="0"/>
              <a:buChar char="•"/>
            </a:pP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Find en bold og kast den rundt til hinanden. Hver gang du modtager bolden, skal du nævne noget som er lavet af plastik og kaste den videre til den næste. </a:t>
            </a:r>
          </a:p>
          <a:p>
            <a:pPr marL="285750" indent="-285750">
              <a:buFont typeface="Arial" panose="020B0604020202020204" pitchFamily="34" charset="0"/>
              <a:buChar char="•"/>
            </a:pPr>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Legen stopper, når I ikke kan nævne flere. </a:t>
            </a:r>
          </a:p>
          <a:p>
            <a:pPr marL="285750" indent="-285750">
              <a:buFont typeface="Arial" panose="020B0604020202020204" pitchFamily="34" charset="0"/>
              <a:buChar char="•"/>
            </a:pPr>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 name="Tekstfelt 13">
            <a:extLst>
              <a:ext uri="{FF2B5EF4-FFF2-40B4-BE49-F238E27FC236}">
                <a16:creationId xmlns:a16="http://schemas.microsoft.com/office/drawing/2014/main" id="{1E0D0628-5817-C484-3CE6-44CC3BB3554E}"/>
              </a:ext>
            </a:extLst>
          </p:cNvPr>
          <p:cNvSpPr txBox="1"/>
          <p:nvPr/>
        </p:nvSpPr>
        <p:spPr>
          <a:xfrm>
            <a:off x="418069" y="6390245"/>
            <a:ext cx="4559643" cy="307777"/>
          </a:xfrm>
          <a:prstGeom prst="rect">
            <a:avLst/>
          </a:prstGeom>
          <a:noFill/>
        </p:spPr>
        <p:txBody>
          <a:bodyPr wrap="square" rtlCol="0">
            <a:spAutoFit/>
          </a:bodyPr>
          <a:lstStyle/>
          <a:p>
            <a:r>
              <a:rPr lang="da-DK" sz="1400" dirty="0">
                <a:solidFill>
                  <a:srgbClr val="017176"/>
                </a:solidFill>
                <a:latin typeface="Helvetica Neue" panose="02000503000000020004" pitchFamily="2" charset="0"/>
                <a:ea typeface="Helvetica Neue" panose="02000503000000020004" pitchFamily="2" charset="0"/>
                <a:cs typeface="Helvetica Neue" panose="02000503000000020004" pitchFamily="2" charset="0"/>
              </a:rPr>
              <a:t>Estimeret tid: ca. 30 minutter</a:t>
            </a:r>
          </a:p>
        </p:txBody>
      </p:sp>
      <p:pic>
        <p:nvPicPr>
          <p:cNvPr id="15" name="Billede 14">
            <a:extLst>
              <a:ext uri="{FF2B5EF4-FFF2-40B4-BE49-F238E27FC236}">
                <a16:creationId xmlns:a16="http://schemas.microsoft.com/office/drawing/2014/main" id="{164B85D6-FCE7-E450-9030-A0D3C63F0EC4}"/>
              </a:ext>
            </a:extLst>
          </p:cNvPr>
          <p:cNvPicPr>
            <a:picLocks noChangeAspect="1"/>
          </p:cNvPicPr>
          <p:nvPr/>
        </p:nvPicPr>
        <p:blipFill>
          <a:blip r:embed="rId4"/>
          <a:stretch>
            <a:fillRect/>
          </a:stretch>
        </p:blipFill>
        <p:spPr>
          <a:xfrm>
            <a:off x="1508830" y="3075698"/>
            <a:ext cx="611604" cy="101600"/>
          </a:xfrm>
          <a:prstGeom prst="rect">
            <a:avLst/>
          </a:prstGeom>
        </p:spPr>
      </p:pic>
      <p:pic>
        <p:nvPicPr>
          <p:cNvPr id="4" name="Billede 3">
            <a:extLst>
              <a:ext uri="{FF2B5EF4-FFF2-40B4-BE49-F238E27FC236}">
                <a16:creationId xmlns:a16="http://schemas.microsoft.com/office/drawing/2014/main" id="{831B5D6D-9567-D90B-1159-F2C3D094BD79}"/>
              </a:ext>
            </a:extLst>
          </p:cNvPr>
          <p:cNvPicPr>
            <a:picLocks noChangeAspect="1"/>
          </p:cNvPicPr>
          <p:nvPr/>
        </p:nvPicPr>
        <p:blipFill>
          <a:blip r:embed="rId5"/>
          <a:stretch>
            <a:fillRect/>
          </a:stretch>
        </p:blipFill>
        <p:spPr>
          <a:xfrm>
            <a:off x="9049956" y="2242002"/>
            <a:ext cx="2670988" cy="3720305"/>
          </a:xfrm>
          <a:prstGeom prst="rect">
            <a:avLst/>
          </a:prstGeom>
        </p:spPr>
      </p:pic>
      <p:pic>
        <p:nvPicPr>
          <p:cNvPr id="10" name="Billede 9" descr="Et billede, der indeholder tekst, clipart, vektorgrafik&#10;&#10;Automatisk genereret beskrivelse">
            <a:extLst>
              <a:ext uri="{FF2B5EF4-FFF2-40B4-BE49-F238E27FC236}">
                <a16:creationId xmlns:a16="http://schemas.microsoft.com/office/drawing/2014/main" id="{B2611BD4-B631-90AA-3C1D-57AF204F84BF}"/>
              </a:ext>
            </a:extLst>
          </p:cNvPr>
          <p:cNvPicPr>
            <a:picLocks noChangeAspect="1"/>
          </p:cNvPicPr>
          <p:nvPr/>
        </p:nvPicPr>
        <p:blipFill>
          <a:blip r:embed="rId6"/>
          <a:stretch>
            <a:fillRect/>
          </a:stretch>
        </p:blipFill>
        <p:spPr>
          <a:xfrm>
            <a:off x="9084858" y="2067671"/>
            <a:ext cx="713546" cy="713546"/>
          </a:xfrm>
          <a:prstGeom prst="rect">
            <a:avLst/>
          </a:prstGeom>
        </p:spPr>
      </p:pic>
    </p:spTree>
    <p:extLst>
      <p:ext uri="{BB962C8B-B14F-4D97-AF65-F5344CB8AC3E}">
        <p14:creationId xmlns:p14="http://schemas.microsoft.com/office/powerpoint/2010/main" val="2089665078"/>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13504384-60A1-B980-3AA2-B75794850AEE}"/>
              </a:ext>
            </a:extLst>
          </p:cNvPr>
          <p:cNvPicPr>
            <a:picLocks noChangeAspect="1"/>
          </p:cNvPicPr>
          <p:nvPr/>
        </p:nvPicPr>
        <p:blipFill>
          <a:blip r:embed="rId3"/>
          <a:stretch>
            <a:fillRect/>
          </a:stretch>
        </p:blipFill>
        <p:spPr>
          <a:xfrm>
            <a:off x="418069" y="570019"/>
            <a:ext cx="8355227" cy="5717962"/>
          </a:xfrm>
          <a:prstGeom prst="rect">
            <a:avLst/>
          </a:prstGeom>
        </p:spPr>
      </p:pic>
      <p:pic>
        <p:nvPicPr>
          <p:cNvPr id="7" name="Billede 6">
            <a:extLst>
              <a:ext uri="{FF2B5EF4-FFF2-40B4-BE49-F238E27FC236}">
                <a16:creationId xmlns:a16="http://schemas.microsoft.com/office/drawing/2014/main" id="{4CF8F65E-4F98-9940-26D0-172BCB662350}"/>
              </a:ext>
            </a:extLst>
          </p:cNvPr>
          <p:cNvPicPr>
            <a:picLocks noChangeAspect="1"/>
          </p:cNvPicPr>
          <p:nvPr/>
        </p:nvPicPr>
        <p:blipFill rotWithShape="1">
          <a:blip r:embed="rId4"/>
          <a:srcRect l="-23" r="-33"/>
          <a:stretch/>
        </p:blipFill>
        <p:spPr>
          <a:xfrm>
            <a:off x="1069046" y="2623743"/>
            <a:ext cx="8233652" cy="2802201"/>
          </a:xfrm>
          <a:prstGeom prst="rect">
            <a:avLst/>
          </a:prstGeom>
        </p:spPr>
      </p:pic>
      <p:sp>
        <p:nvSpPr>
          <p:cNvPr id="5" name="Titel 1">
            <a:extLst>
              <a:ext uri="{FF2B5EF4-FFF2-40B4-BE49-F238E27FC236}">
                <a16:creationId xmlns:a16="http://schemas.microsoft.com/office/drawing/2014/main" id="{41991F6A-4822-85CA-5747-F670A9EDA88F}"/>
              </a:ext>
            </a:extLst>
          </p:cNvPr>
          <p:cNvSpPr txBox="1">
            <a:spLocks/>
          </p:cNvSpPr>
          <p:nvPr/>
        </p:nvSpPr>
        <p:spPr>
          <a:xfrm>
            <a:off x="1035910" y="1369827"/>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Aktivitet 2</a:t>
            </a:r>
            <a:endParaRPr lang="da-DK" sz="3400" dirty="0">
              <a:solidFill>
                <a:schemeClr val="bg1"/>
              </a:solidFill>
            </a:endParaRPr>
          </a:p>
        </p:txBody>
      </p:sp>
      <p:sp>
        <p:nvSpPr>
          <p:cNvPr id="6" name="Tekstfelt 5">
            <a:extLst>
              <a:ext uri="{FF2B5EF4-FFF2-40B4-BE49-F238E27FC236}">
                <a16:creationId xmlns:a16="http://schemas.microsoft.com/office/drawing/2014/main" id="{485489BC-10CD-BA14-A9E9-4B33DDD2113D}"/>
              </a:ext>
            </a:extLst>
          </p:cNvPr>
          <p:cNvSpPr txBox="1"/>
          <p:nvPr/>
        </p:nvSpPr>
        <p:spPr>
          <a:xfrm>
            <a:off x="2393468" y="2948500"/>
            <a:ext cx="4559643" cy="369332"/>
          </a:xfrm>
          <a:prstGeom prst="rect">
            <a:avLst/>
          </a:prstGeom>
          <a:noFill/>
        </p:spPr>
        <p:txBody>
          <a:bodyPr wrap="square" rtlCol="0">
            <a:spAutoFit/>
          </a:bodyPr>
          <a:lstStyle/>
          <a:p>
            <a:r>
              <a:rPr lang="da-DK"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Klem og kram</a:t>
            </a:r>
          </a:p>
        </p:txBody>
      </p:sp>
      <p:sp>
        <p:nvSpPr>
          <p:cNvPr id="13" name="Tekstfelt 12">
            <a:extLst>
              <a:ext uri="{FF2B5EF4-FFF2-40B4-BE49-F238E27FC236}">
                <a16:creationId xmlns:a16="http://schemas.microsoft.com/office/drawing/2014/main" id="{07D362FC-085B-D90F-0EFD-D7602043C5E6}"/>
              </a:ext>
            </a:extLst>
          </p:cNvPr>
          <p:cNvSpPr txBox="1"/>
          <p:nvPr/>
        </p:nvSpPr>
        <p:spPr>
          <a:xfrm>
            <a:off x="2383942" y="3450228"/>
            <a:ext cx="5618947" cy="1384995"/>
          </a:xfrm>
          <a:prstGeom prst="rect">
            <a:avLst/>
          </a:prstGeom>
          <a:noFill/>
        </p:spPr>
        <p:txBody>
          <a:bodyPr wrap="square" rtlCol="0">
            <a:spAutoFit/>
          </a:bodyPr>
          <a:lstStyle/>
          <a:p>
            <a:pPr marL="285750" indent="-285750">
              <a:buFont typeface="Arial" panose="020B0604020202020204" pitchFamily="34" charset="0"/>
              <a:buChar char="•"/>
            </a:pP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Indsaml en masse mælkekartoner, og del klassen op i grupper.</a:t>
            </a:r>
          </a:p>
          <a:p>
            <a:pPr marL="285750" indent="-285750">
              <a:buFont typeface="Arial" panose="020B0604020202020204" pitchFamily="34" charset="0"/>
              <a:buChar char="•"/>
            </a:pPr>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Hver gruppe får en skraldespand med låg.</a:t>
            </a:r>
          </a:p>
          <a:p>
            <a:pPr marL="285750" indent="-285750">
              <a:buFont typeface="Arial" panose="020B0604020202020204" pitchFamily="34" charset="0"/>
              <a:buChar char="•"/>
            </a:pPr>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Fold mælkekartonerne og se hvilken gruppe, der kan have flest kartoner i skraldespanden.</a:t>
            </a:r>
          </a:p>
        </p:txBody>
      </p:sp>
      <p:sp>
        <p:nvSpPr>
          <p:cNvPr id="14" name="Tekstfelt 13">
            <a:extLst>
              <a:ext uri="{FF2B5EF4-FFF2-40B4-BE49-F238E27FC236}">
                <a16:creationId xmlns:a16="http://schemas.microsoft.com/office/drawing/2014/main" id="{1E0D0628-5817-C484-3CE6-44CC3BB3554E}"/>
              </a:ext>
            </a:extLst>
          </p:cNvPr>
          <p:cNvSpPr txBox="1"/>
          <p:nvPr/>
        </p:nvSpPr>
        <p:spPr>
          <a:xfrm>
            <a:off x="418069" y="6390245"/>
            <a:ext cx="4559643" cy="307777"/>
          </a:xfrm>
          <a:prstGeom prst="rect">
            <a:avLst/>
          </a:prstGeom>
          <a:noFill/>
        </p:spPr>
        <p:txBody>
          <a:bodyPr wrap="square" rtlCol="0">
            <a:spAutoFit/>
          </a:bodyPr>
          <a:lstStyle/>
          <a:p>
            <a:r>
              <a:rPr lang="da-DK" sz="1400" dirty="0">
                <a:solidFill>
                  <a:srgbClr val="017176"/>
                </a:solidFill>
                <a:latin typeface="Helvetica Neue" panose="02000503000000020004" pitchFamily="2" charset="0"/>
                <a:ea typeface="Helvetica Neue" panose="02000503000000020004" pitchFamily="2" charset="0"/>
                <a:cs typeface="Helvetica Neue" panose="02000503000000020004" pitchFamily="2" charset="0"/>
              </a:rPr>
              <a:t>Estimeret tid: 30-45 minutter</a:t>
            </a:r>
          </a:p>
        </p:txBody>
      </p:sp>
      <p:pic>
        <p:nvPicPr>
          <p:cNvPr id="15" name="Billede 14">
            <a:extLst>
              <a:ext uri="{FF2B5EF4-FFF2-40B4-BE49-F238E27FC236}">
                <a16:creationId xmlns:a16="http://schemas.microsoft.com/office/drawing/2014/main" id="{164B85D6-FCE7-E450-9030-A0D3C63F0EC4}"/>
              </a:ext>
            </a:extLst>
          </p:cNvPr>
          <p:cNvPicPr>
            <a:picLocks noChangeAspect="1"/>
          </p:cNvPicPr>
          <p:nvPr/>
        </p:nvPicPr>
        <p:blipFill>
          <a:blip r:embed="rId5"/>
          <a:stretch>
            <a:fillRect/>
          </a:stretch>
        </p:blipFill>
        <p:spPr>
          <a:xfrm>
            <a:off x="1508830" y="3075698"/>
            <a:ext cx="611604" cy="101600"/>
          </a:xfrm>
          <a:prstGeom prst="rect">
            <a:avLst/>
          </a:prstGeom>
        </p:spPr>
      </p:pic>
    </p:spTree>
    <p:extLst>
      <p:ext uri="{BB962C8B-B14F-4D97-AF65-F5344CB8AC3E}">
        <p14:creationId xmlns:p14="http://schemas.microsoft.com/office/powerpoint/2010/main" val="3950159886"/>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0B29C234-D3BD-73FE-0FE6-5CD03707263F}"/>
              </a:ext>
            </a:extLst>
          </p:cNvPr>
          <p:cNvPicPr>
            <a:picLocks noChangeAspect="1"/>
          </p:cNvPicPr>
          <p:nvPr/>
        </p:nvPicPr>
        <p:blipFill>
          <a:blip r:embed="rId2"/>
          <a:stretch>
            <a:fillRect/>
          </a:stretch>
        </p:blipFill>
        <p:spPr>
          <a:xfrm>
            <a:off x="418069" y="570019"/>
            <a:ext cx="8355227" cy="5717962"/>
          </a:xfrm>
          <a:prstGeom prst="rect">
            <a:avLst/>
          </a:prstGeom>
        </p:spPr>
      </p:pic>
      <p:sp>
        <p:nvSpPr>
          <p:cNvPr id="5" name="Titel 1">
            <a:extLst>
              <a:ext uri="{FF2B5EF4-FFF2-40B4-BE49-F238E27FC236}">
                <a16:creationId xmlns:a16="http://schemas.microsoft.com/office/drawing/2014/main" id="{41991F6A-4822-85CA-5747-F670A9EDA88F}"/>
              </a:ext>
            </a:extLst>
          </p:cNvPr>
          <p:cNvSpPr txBox="1">
            <a:spLocks/>
          </p:cNvSpPr>
          <p:nvPr/>
        </p:nvSpPr>
        <p:spPr>
          <a:xfrm>
            <a:off x="1035910" y="899549"/>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Opgave 1</a:t>
            </a:r>
            <a:endParaRPr lang="da-DK" sz="3400" dirty="0">
              <a:solidFill>
                <a:schemeClr val="bg1"/>
              </a:solidFill>
            </a:endParaRPr>
          </a:p>
        </p:txBody>
      </p:sp>
      <p:pic>
        <p:nvPicPr>
          <p:cNvPr id="8" name="Billede 7">
            <a:extLst>
              <a:ext uri="{FF2B5EF4-FFF2-40B4-BE49-F238E27FC236}">
                <a16:creationId xmlns:a16="http://schemas.microsoft.com/office/drawing/2014/main" id="{559DDE5C-C6B3-FECE-EC2F-89F380D50833}"/>
              </a:ext>
            </a:extLst>
          </p:cNvPr>
          <p:cNvPicPr>
            <a:picLocks noChangeAspect="1"/>
          </p:cNvPicPr>
          <p:nvPr/>
        </p:nvPicPr>
        <p:blipFill>
          <a:blip r:embed="rId3"/>
          <a:stretch>
            <a:fillRect/>
          </a:stretch>
        </p:blipFill>
        <p:spPr>
          <a:xfrm>
            <a:off x="1035910" y="1763762"/>
            <a:ext cx="8266787" cy="4047590"/>
          </a:xfrm>
          <a:prstGeom prst="rect">
            <a:avLst/>
          </a:prstGeom>
        </p:spPr>
      </p:pic>
      <p:sp>
        <p:nvSpPr>
          <p:cNvPr id="6" name="Tekstfelt 5">
            <a:extLst>
              <a:ext uri="{FF2B5EF4-FFF2-40B4-BE49-F238E27FC236}">
                <a16:creationId xmlns:a16="http://schemas.microsoft.com/office/drawing/2014/main" id="{485489BC-10CD-BA14-A9E9-4B33DDD2113D}"/>
              </a:ext>
            </a:extLst>
          </p:cNvPr>
          <p:cNvSpPr txBox="1"/>
          <p:nvPr/>
        </p:nvSpPr>
        <p:spPr>
          <a:xfrm>
            <a:off x="2393468" y="2066647"/>
            <a:ext cx="4559643" cy="369332"/>
          </a:xfrm>
          <a:prstGeom prst="rect">
            <a:avLst/>
          </a:prstGeom>
          <a:noFill/>
        </p:spPr>
        <p:txBody>
          <a:bodyPr wrap="square" rtlCol="0">
            <a:spAutoFit/>
          </a:bodyPr>
          <a:lstStyle/>
          <a:p>
            <a:r>
              <a:rPr lang="da-DK"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Byg med nye materialer</a:t>
            </a:r>
          </a:p>
        </p:txBody>
      </p:sp>
      <p:sp>
        <p:nvSpPr>
          <p:cNvPr id="13" name="Tekstfelt 12">
            <a:extLst>
              <a:ext uri="{FF2B5EF4-FFF2-40B4-BE49-F238E27FC236}">
                <a16:creationId xmlns:a16="http://schemas.microsoft.com/office/drawing/2014/main" id="{07D362FC-085B-D90F-0EFD-D7602043C5E6}"/>
              </a:ext>
            </a:extLst>
          </p:cNvPr>
          <p:cNvSpPr txBox="1"/>
          <p:nvPr/>
        </p:nvSpPr>
        <p:spPr>
          <a:xfrm>
            <a:off x="2393466" y="2568375"/>
            <a:ext cx="6206427" cy="2708434"/>
          </a:xfrm>
          <a:prstGeom prst="rect">
            <a:avLst/>
          </a:prstGeom>
          <a:noFill/>
        </p:spPr>
        <p:txBody>
          <a:bodyPr wrap="square" rtlCol="0">
            <a:spAutoFit/>
          </a:bodyPr>
          <a:lstStyle/>
          <a:p>
            <a:pPr lvl="0"/>
            <a:r>
              <a:rPr lang="da-DK" sz="14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Arbejd parvis eller i grupper.</a:t>
            </a:r>
          </a:p>
          <a:p>
            <a:pPr lvl="0"/>
            <a:r>
              <a:rPr lang="da-DK" sz="14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Find ting i klasselokalet, på skolen eller derhjemme som er lavet af plastik. Del tingene op efter:</a:t>
            </a:r>
            <a:br>
              <a:rPr lang="da-DK" sz="14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br>
            <a:endParaRPr lang="da-DK" sz="8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L="285750" lvl="0" indent="-285750">
              <a:buFont typeface="Arial" panose="020B0604020202020204" pitchFamily="34" charset="0"/>
              <a:buChar char="•"/>
            </a:pPr>
            <a:r>
              <a:rPr lang="da-DK" sz="14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Er det smart, at denne ting er af plastik?</a:t>
            </a:r>
            <a:br>
              <a:rPr lang="da-DK" sz="14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br>
            <a:endParaRPr lang="da-DK" sz="8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L="285750" lvl="0" indent="-285750">
              <a:buFont typeface="Arial" panose="020B0604020202020204" pitchFamily="34" charset="0"/>
              <a:buChar char="•"/>
            </a:pP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Er det ikke så smart med plastik? Hvad ville være bedre? </a:t>
            </a:r>
          </a:p>
          <a:p>
            <a:pPr marL="285750" lvl="0" indent="-285750">
              <a:buFont typeface="Arial" panose="020B0604020202020204" pitchFamily="34" charset="0"/>
              <a:buChar char="•"/>
            </a:pPr>
            <a:endParaRPr lang="da-DK" sz="14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p>
            <a:pPr lvl="0"/>
            <a:r>
              <a:rPr lang="da-DK" sz="14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Lav en præsentation af jeres opdeling med argumenter for og imod plastik</a:t>
            </a:r>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lvl="0"/>
            <a:endParaRPr lang="da-DK" sz="14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p>
            <a:pPr lvl="0"/>
            <a:r>
              <a:rPr lang="da-DK" sz="14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Mindst en af tingene skal I forsøge at bygge i et andet materiale end plastik. Kan man fx bygge en kop af papir? </a:t>
            </a:r>
          </a:p>
          <a:p>
            <a:pPr lvl="0"/>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 name="Tekstfelt 13">
            <a:extLst>
              <a:ext uri="{FF2B5EF4-FFF2-40B4-BE49-F238E27FC236}">
                <a16:creationId xmlns:a16="http://schemas.microsoft.com/office/drawing/2014/main" id="{1E0D0628-5817-C484-3CE6-44CC3BB3554E}"/>
              </a:ext>
            </a:extLst>
          </p:cNvPr>
          <p:cNvSpPr txBox="1"/>
          <p:nvPr/>
        </p:nvSpPr>
        <p:spPr>
          <a:xfrm>
            <a:off x="418069" y="6390245"/>
            <a:ext cx="4559643" cy="307777"/>
          </a:xfrm>
          <a:prstGeom prst="rect">
            <a:avLst/>
          </a:prstGeom>
          <a:noFill/>
        </p:spPr>
        <p:txBody>
          <a:bodyPr wrap="square" rtlCol="0">
            <a:spAutoFit/>
          </a:bodyPr>
          <a:lstStyle/>
          <a:p>
            <a:r>
              <a:rPr lang="da-DK" sz="1400" dirty="0">
                <a:solidFill>
                  <a:srgbClr val="017176"/>
                </a:solidFill>
                <a:latin typeface="Helvetica Neue" panose="02000503000000020004" pitchFamily="2" charset="0"/>
                <a:ea typeface="Helvetica Neue" panose="02000503000000020004" pitchFamily="2" charset="0"/>
                <a:cs typeface="Helvetica Neue" panose="02000503000000020004" pitchFamily="2" charset="0"/>
              </a:rPr>
              <a:t>Estimeret tid: 60-120 minutter</a:t>
            </a:r>
          </a:p>
        </p:txBody>
      </p:sp>
      <p:pic>
        <p:nvPicPr>
          <p:cNvPr id="15" name="Billede 14">
            <a:extLst>
              <a:ext uri="{FF2B5EF4-FFF2-40B4-BE49-F238E27FC236}">
                <a16:creationId xmlns:a16="http://schemas.microsoft.com/office/drawing/2014/main" id="{164B85D6-FCE7-E450-9030-A0D3C63F0EC4}"/>
              </a:ext>
            </a:extLst>
          </p:cNvPr>
          <p:cNvPicPr>
            <a:picLocks noChangeAspect="1"/>
          </p:cNvPicPr>
          <p:nvPr/>
        </p:nvPicPr>
        <p:blipFill>
          <a:blip r:embed="rId4"/>
          <a:stretch>
            <a:fillRect/>
          </a:stretch>
        </p:blipFill>
        <p:spPr>
          <a:xfrm>
            <a:off x="1508830" y="2193845"/>
            <a:ext cx="611604" cy="101600"/>
          </a:xfrm>
          <a:prstGeom prst="rect">
            <a:avLst/>
          </a:prstGeom>
        </p:spPr>
      </p:pic>
    </p:spTree>
    <p:extLst>
      <p:ext uri="{BB962C8B-B14F-4D97-AF65-F5344CB8AC3E}">
        <p14:creationId xmlns:p14="http://schemas.microsoft.com/office/powerpoint/2010/main" val="675988934"/>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9D46E7BD-4E29-3D73-4652-36A476E3E4DB}"/>
              </a:ext>
            </a:extLst>
          </p:cNvPr>
          <p:cNvPicPr>
            <a:picLocks noChangeAspect="1"/>
          </p:cNvPicPr>
          <p:nvPr/>
        </p:nvPicPr>
        <p:blipFill>
          <a:blip r:embed="rId3"/>
          <a:stretch>
            <a:fillRect/>
          </a:stretch>
        </p:blipFill>
        <p:spPr>
          <a:xfrm>
            <a:off x="430182" y="356920"/>
            <a:ext cx="11410583" cy="6144160"/>
          </a:xfrm>
          <a:prstGeom prst="rect">
            <a:avLst/>
          </a:prstGeom>
        </p:spPr>
      </p:pic>
      <p:pic>
        <p:nvPicPr>
          <p:cNvPr id="3" name="Billede 2">
            <a:extLst>
              <a:ext uri="{FF2B5EF4-FFF2-40B4-BE49-F238E27FC236}">
                <a16:creationId xmlns:a16="http://schemas.microsoft.com/office/drawing/2014/main" id="{92EC7674-4042-CDA2-17CF-082D0F26BA75}"/>
              </a:ext>
            </a:extLst>
          </p:cNvPr>
          <p:cNvPicPr>
            <a:picLocks noChangeAspect="1"/>
          </p:cNvPicPr>
          <p:nvPr/>
        </p:nvPicPr>
        <p:blipFill>
          <a:blip r:embed="rId4"/>
          <a:stretch>
            <a:fillRect/>
          </a:stretch>
        </p:blipFill>
        <p:spPr>
          <a:xfrm>
            <a:off x="776417" y="619480"/>
            <a:ext cx="1867929" cy="643631"/>
          </a:xfrm>
          <a:prstGeom prst="rect">
            <a:avLst/>
          </a:prstGeom>
        </p:spPr>
      </p:pic>
      <p:pic>
        <p:nvPicPr>
          <p:cNvPr id="6" name="Billede 5">
            <a:extLst>
              <a:ext uri="{FF2B5EF4-FFF2-40B4-BE49-F238E27FC236}">
                <a16:creationId xmlns:a16="http://schemas.microsoft.com/office/drawing/2014/main" id="{73E0EB18-4B7E-3C13-5C81-0C3E5C692708}"/>
              </a:ext>
            </a:extLst>
          </p:cNvPr>
          <p:cNvPicPr>
            <a:picLocks noChangeAspect="1"/>
          </p:cNvPicPr>
          <p:nvPr/>
        </p:nvPicPr>
        <p:blipFill>
          <a:blip r:embed="rId5"/>
          <a:stretch>
            <a:fillRect/>
          </a:stretch>
        </p:blipFill>
        <p:spPr>
          <a:xfrm>
            <a:off x="430182" y="3973757"/>
            <a:ext cx="4649818" cy="953843"/>
          </a:xfrm>
          <a:prstGeom prst="rect">
            <a:avLst/>
          </a:prstGeom>
        </p:spPr>
      </p:pic>
      <p:sp>
        <p:nvSpPr>
          <p:cNvPr id="5" name="Tekstfelt 4">
            <a:extLst>
              <a:ext uri="{FF2B5EF4-FFF2-40B4-BE49-F238E27FC236}">
                <a16:creationId xmlns:a16="http://schemas.microsoft.com/office/drawing/2014/main" id="{70FCFB10-CA97-3742-7041-DEB6772A8B8A}"/>
              </a:ext>
            </a:extLst>
          </p:cNvPr>
          <p:cNvSpPr txBox="1"/>
          <p:nvPr/>
        </p:nvSpPr>
        <p:spPr>
          <a:xfrm>
            <a:off x="838199" y="4335191"/>
            <a:ext cx="4065373" cy="369332"/>
          </a:xfrm>
          <a:prstGeom prst="rect">
            <a:avLst/>
          </a:prstGeom>
          <a:noFill/>
        </p:spPr>
        <p:txBody>
          <a:bodyPr wrap="square" rtlCol="0">
            <a:spAutoFit/>
          </a:bodyPr>
          <a:lstStyle/>
          <a:p>
            <a:r>
              <a:rPr lang="da-DK"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Introduktion, aktivitet &amp; opgave</a:t>
            </a:r>
          </a:p>
        </p:txBody>
      </p:sp>
      <p:sp>
        <p:nvSpPr>
          <p:cNvPr id="7" name="Titel 1">
            <a:extLst>
              <a:ext uri="{FF2B5EF4-FFF2-40B4-BE49-F238E27FC236}">
                <a16:creationId xmlns:a16="http://schemas.microsoft.com/office/drawing/2014/main" id="{9F5D579D-2117-3FD5-722C-B469DE0B08E0}"/>
              </a:ext>
            </a:extLst>
          </p:cNvPr>
          <p:cNvSpPr txBox="1">
            <a:spLocks/>
          </p:cNvSpPr>
          <p:nvPr/>
        </p:nvSpPr>
        <p:spPr>
          <a:xfrm>
            <a:off x="838199" y="342900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60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Glas og metal</a:t>
            </a:r>
            <a:endParaRPr lang="da-DK" sz="6000" dirty="0">
              <a:solidFill>
                <a:schemeClr val="bg1"/>
              </a:solidFill>
            </a:endParaRPr>
          </a:p>
        </p:txBody>
      </p:sp>
      <p:pic>
        <p:nvPicPr>
          <p:cNvPr id="9" name="Billede 8">
            <a:extLst>
              <a:ext uri="{FF2B5EF4-FFF2-40B4-BE49-F238E27FC236}">
                <a16:creationId xmlns:a16="http://schemas.microsoft.com/office/drawing/2014/main" id="{1E1721A8-CF42-046D-C253-1CC1986C2293}"/>
              </a:ext>
            </a:extLst>
          </p:cNvPr>
          <p:cNvPicPr>
            <a:picLocks noChangeAspect="1"/>
          </p:cNvPicPr>
          <p:nvPr/>
        </p:nvPicPr>
        <p:blipFill>
          <a:blip r:embed="rId6"/>
          <a:stretch>
            <a:fillRect/>
          </a:stretch>
        </p:blipFill>
        <p:spPr>
          <a:xfrm>
            <a:off x="6394982" y="2931035"/>
            <a:ext cx="2162716" cy="2660483"/>
          </a:xfrm>
          <a:prstGeom prst="rect">
            <a:avLst/>
          </a:prstGeom>
        </p:spPr>
      </p:pic>
      <p:pic>
        <p:nvPicPr>
          <p:cNvPr id="13" name="Billede 12" descr="Et billede, der indeholder tekst, vektorgrafik&#10;&#10;Automatisk genereret beskrivelse">
            <a:extLst>
              <a:ext uri="{FF2B5EF4-FFF2-40B4-BE49-F238E27FC236}">
                <a16:creationId xmlns:a16="http://schemas.microsoft.com/office/drawing/2014/main" id="{453E2A45-7569-5E18-7DD8-81CE4619A79B}"/>
              </a:ext>
            </a:extLst>
          </p:cNvPr>
          <p:cNvPicPr>
            <a:picLocks noChangeAspect="1"/>
          </p:cNvPicPr>
          <p:nvPr/>
        </p:nvPicPr>
        <p:blipFill>
          <a:blip r:embed="rId7"/>
          <a:stretch>
            <a:fillRect/>
          </a:stretch>
        </p:blipFill>
        <p:spPr>
          <a:xfrm>
            <a:off x="9034489" y="1543232"/>
            <a:ext cx="2369492" cy="2791959"/>
          </a:xfrm>
          <a:prstGeom prst="rect">
            <a:avLst/>
          </a:prstGeom>
        </p:spPr>
      </p:pic>
      <p:pic>
        <p:nvPicPr>
          <p:cNvPr id="11" name="Billede 10">
            <a:extLst>
              <a:ext uri="{FF2B5EF4-FFF2-40B4-BE49-F238E27FC236}">
                <a16:creationId xmlns:a16="http://schemas.microsoft.com/office/drawing/2014/main" id="{1FF77B02-01F6-C561-7E4B-F71DFB1FBBE1}"/>
              </a:ext>
            </a:extLst>
          </p:cNvPr>
          <p:cNvPicPr>
            <a:picLocks noChangeAspect="1"/>
          </p:cNvPicPr>
          <p:nvPr/>
        </p:nvPicPr>
        <p:blipFill>
          <a:blip r:embed="rId8"/>
          <a:stretch>
            <a:fillRect/>
          </a:stretch>
        </p:blipFill>
        <p:spPr>
          <a:xfrm>
            <a:off x="351235" y="5819420"/>
            <a:ext cx="2724150" cy="733425"/>
          </a:xfrm>
          <a:prstGeom prst="rect">
            <a:avLst/>
          </a:prstGeom>
        </p:spPr>
      </p:pic>
      <p:pic>
        <p:nvPicPr>
          <p:cNvPr id="14" name="Billede 13">
            <a:extLst>
              <a:ext uri="{FF2B5EF4-FFF2-40B4-BE49-F238E27FC236}">
                <a16:creationId xmlns:a16="http://schemas.microsoft.com/office/drawing/2014/main" id="{0D03736E-C9FE-E1FE-28A1-60DFE2F7149E}"/>
              </a:ext>
            </a:extLst>
          </p:cNvPr>
          <p:cNvPicPr>
            <a:picLocks noChangeAspect="1"/>
          </p:cNvPicPr>
          <p:nvPr/>
        </p:nvPicPr>
        <p:blipFill>
          <a:blip r:embed="rId9"/>
          <a:stretch>
            <a:fillRect/>
          </a:stretch>
        </p:blipFill>
        <p:spPr>
          <a:xfrm>
            <a:off x="7986152" y="5935209"/>
            <a:ext cx="1724025" cy="571500"/>
          </a:xfrm>
          <a:prstGeom prst="rect">
            <a:avLst/>
          </a:prstGeom>
        </p:spPr>
      </p:pic>
    </p:spTree>
    <p:extLst>
      <p:ext uri="{BB962C8B-B14F-4D97-AF65-F5344CB8AC3E}">
        <p14:creationId xmlns:p14="http://schemas.microsoft.com/office/powerpoint/2010/main" val="2427271069"/>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Billede 29">
            <a:extLst>
              <a:ext uri="{FF2B5EF4-FFF2-40B4-BE49-F238E27FC236}">
                <a16:creationId xmlns:a16="http://schemas.microsoft.com/office/drawing/2014/main" id="{1269BEA7-986F-169E-7D03-7A2BA136EE53}"/>
              </a:ext>
            </a:extLst>
          </p:cNvPr>
          <p:cNvPicPr>
            <a:picLocks noChangeAspect="1"/>
          </p:cNvPicPr>
          <p:nvPr/>
        </p:nvPicPr>
        <p:blipFill>
          <a:blip r:embed="rId2">
            <a:grayscl/>
          </a:blip>
          <a:stretch>
            <a:fillRect/>
          </a:stretch>
        </p:blipFill>
        <p:spPr>
          <a:xfrm>
            <a:off x="9582236" y="555687"/>
            <a:ext cx="2191695" cy="5717962"/>
          </a:xfrm>
          <a:prstGeom prst="rect">
            <a:avLst/>
          </a:prstGeom>
        </p:spPr>
      </p:pic>
      <p:pic>
        <p:nvPicPr>
          <p:cNvPr id="32" name="Billede 31">
            <a:extLst>
              <a:ext uri="{FF2B5EF4-FFF2-40B4-BE49-F238E27FC236}">
                <a16:creationId xmlns:a16="http://schemas.microsoft.com/office/drawing/2014/main" id="{D795A74B-4162-EFA9-A0D5-78626C03ED99}"/>
              </a:ext>
            </a:extLst>
          </p:cNvPr>
          <p:cNvPicPr>
            <a:picLocks noChangeAspect="1"/>
          </p:cNvPicPr>
          <p:nvPr/>
        </p:nvPicPr>
        <p:blipFill>
          <a:blip r:embed="rId2"/>
          <a:stretch>
            <a:fillRect/>
          </a:stretch>
        </p:blipFill>
        <p:spPr>
          <a:xfrm>
            <a:off x="7293467" y="570018"/>
            <a:ext cx="2191695" cy="5717962"/>
          </a:xfrm>
          <a:prstGeom prst="rect">
            <a:avLst/>
          </a:prstGeom>
        </p:spPr>
      </p:pic>
      <p:pic>
        <p:nvPicPr>
          <p:cNvPr id="29" name="Billede 28">
            <a:extLst>
              <a:ext uri="{FF2B5EF4-FFF2-40B4-BE49-F238E27FC236}">
                <a16:creationId xmlns:a16="http://schemas.microsoft.com/office/drawing/2014/main" id="{1536F957-4877-71D5-1265-793210925F82}"/>
              </a:ext>
            </a:extLst>
          </p:cNvPr>
          <p:cNvPicPr>
            <a:picLocks noChangeAspect="1"/>
          </p:cNvPicPr>
          <p:nvPr/>
        </p:nvPicPr>
        <p:blipFill>
          <a:blip r:embed="rId2">
            <a:grayscl/>
          </a:blip>
          <a:stretch>
            <a:fillRect/>
          </a:stretch>
        </p:blipFill>
        <p:spPr>
          <a:xfrm>
            <a:off x="2699371" y="570018"/>
            <a:ext cx="2191695" cy="5717962"/>
          </a:xfrm>
          <a:prstGeom prst="rect">
            <a:avLst/>
          </a:prstGeom>
        </p:spPr>
      </p:pic>
      <p:pic>
        <p:nvPicPr>
          <p:cNvPr id="31" name="Billede 30">
            <a:extLst>
              <a:ext uri="{FF2B5EF4-FFF2-40B4-BE49-F238E27FC236}">
                <a16:creationId xmlns:a16="http://schemas.microsoft.com/office/drawing/2014/main" id="{8501A45A-73EA-58BE-43A1-E6B06FCA0207}"/>
              </a:ext>
            </a:extLst>
          </p:cNvPr>
          <p:cNvPicPr>
            <a:picLocks noChangeAspect="1"/>
          </p:cNvPicPr>
          <p:nvPr/>
        </p:nvPicPr>
        <p:blipFill>
          <a:blip r:embed="rId2">
            <a:grayscl/>
          </a:blip>
          <a:stretch>
            <a:fillRect/>
          </a:stretch>
        </p:blipFill>
        <p:spPr>
          <a:xfrm>
            <a:off x="4996419" y="570018"/>
            <a:ext cx="2191695" cy="5717962"/>
          </a:xfrm>
          <a:prstGeom prst="rect">
            <a:avLst/>
          </a:prstGeom>
        </p:spPr>
      </p:pic>
      <p:pic>
        <p:nvPicPr>
          <p:cNvPr id="25" name="Billede 24">
            <a:extLst>
              <a:ext uri="{FF2B5EF4-FFF2-40B4-BE49-F238E27FC236}">
                <a16:creationId xmlns:a16="http://schemas.microsoft.com/office/drawing/2014/main" id="{478425F3-407B-5D91-A950-593D6F5E0EAE}"/>
              </a:ext>
            </a:extLst>
          </p:cNvPr>
          <p:cNvPicPr>
            <a:picLocks noChangeAspect="1"/>
          </p:cNvPicPr>
          <p:nvPr/>
        </p:nvPicPr>
        <p:blipFill>
          <a:blip r:embed="rId2">
            <a:grayscl/>
          </a:blip>
          <a:stretch>
            <a:fillRect/>
          </a:stretch>
        </p:blipFill>
        <p:spPr>
          <a:xfrm>
            <a:off x="405369" y="570019"/>
            <a:ext cx="2191695" cy="5717962"/>
          </a:xfrm>
          <a:prstGeom prst="rect">
            <a:avLst/>
          </a:prstGeom>
          <a:ln>
            <a:noFill/>
          </a:ln>
        </p:spPr>
      </p:pic>
      <p:pic>
        <p:nvPicPr>
          <p:cNvPr id="17" name="Billede 16">
            <a:extLst>
              <a:ext uri="{FF2B5EF4-FFF2-40B4-BE49-F238E27FC236}">
                <a16:creationId xmlns:a16="http://schemas.microsoft.com/office/drawing/2014/main" id="{CCC4D24A-3470-B309-B83A-3C8CB06AC6CD}"/>
              </a:ext>
            </a:extLst>
          </p:cNvPr>
          <p:cNvPicPr>
            <a:picLocks noChangeAspect="1"/>
          </p:cNvPicPr>
          <p:nvPr/>
        </p:nvPicPr>
        <p:blipFill rotWithShape="1">
          <a:blip r:embed="rId3"/>
          <a:srcRect l="77839" t="57852" r="2386" b="26167"/>
          <a:stretch/>
        </p:blipFill>
        <p:spPr>
          <a:xfrm>
            <a:off x="9909598" y="3001242"/>
            <a:ext cx="1536970" cy="826851"/>
          </a:xfrm>
          <a:prstGeom prst="rect">
            <a:avLst/>
          </a:prstGeom>
        </p:spPr>
      </p:pic>
      <p:grpSp>
        <p:nvGrpSpPr>
          <p:cNvPr id="24" name="Gruppe 23">
            <a:extLst>
              <a:ext uri="{FF2B5EF4-FFF2-40B4-BE49-F238E27FC236}">
                <a16:creationId xmlns:a16="http://schemas.microsoft.com/office/drawing/2014/main" id="{BEA556BE-44EF-BB7A-BB1A-6AF2DDBB8E00}"/>
              </a:ext>
            </a:extLst>
          </p:cNvPr>
          <p:cNvGrpSpPr>
            <a:grpSpLocks noChangeAspect="1"/>
          </p:cNvGrpSpPr>
          <p:nvPr/>
        </p:nvGrpSpPr>
        <p:grpSpPr>
          <a:xfrm>
            <a:off x="809292" y="2323182"/>
            <a:ext cx="1409248" cy="1825230"/>
            <a:chOff x="1370309" y="2190074"/>
            <a:chExt cx="1614791" cy="2091446"/>
          </a:xfrm>
        </p:grpSpPr>
        <p:pic>
          <p:nvPicPr>
            <p:cNvPr id="18" name="Billede 17">
              <a:extLst>
                <a:ext uri="{FF2B5EF4-FFF2-40B4-BE49-F238E27FC236}">
                  <a16:creationId xmlns:a16="http://schemas.microsoft.com/office/drawing/2014/main" id="{98D2A85D-DD77-EBA7-D396-FF8C254564C7}"/>
                </a:ext>
              </a:extLst>
            </p:cNvPr>
            <p:cNvPicPr>
              <a:picLocks noChangeAspect="1"/>
            </p:cNvPicPr>
            <p:nvPr/>
          </p:nvPicPr>
          <p:blipFill rotWithShape="1">
            <a:blip r:embed="rId3"/>
            <a:srcRect l="8878" t="35291" r="70346" b="24287"/>
            <a:stretch/>
          </p:blipFill>
          <p:spPr>
            <a:xfrm>
              <a:off x="1370309" y="2190074"/>
              <a:ext cx="1614791" cy="2091446"/>
            </a:xfrm>
            <a:prstGeom prst="rect">
              <a:avLst/>
            </a:prstGeom>
          </p:spPr>
        </p:pic>
        <p:sp>
          <p:nvSpPr>
            <p:cNvPr id="19" name="Rektangel 18">
              <a:extLst>
                <a:ext uri="{FF2B5EF4-FFF2-40B4-BE49-F238E27FC236}">
                  <a16:creationId xmlns:a16="http://schemas.microsoft.com/office/drawing/2014/main" id="{CDE86975-CB3D-090B-F783-5C9B513072F6}"/>
                </a:ext>
              </a:extLst>
            </p:cNvPr>
            <p:cNvSpPr/>
            <p:nvPr/>
          </p:nvSpPr>
          <p:spPr>
            <a:xfrm>
              <a:off x="1773382" y="2757055"/>
              <a:ext cx="391391" cy="353290"/>
            </a:xfrm>
            <a:prstGeom prst="rect">
              <a:avLst/>
            </a:prstGeom>
            <a:solidFill>
              <a:srgbClr val="322122"/>
            </a:solidFill>
            <a:ln>
              <a:solidFill>
                <a:srgbClr val="3221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 name="Rektangel 19">
              <a:extLst>
                <a:ext uri="{FF2B5EF4-FFF2-40B4-BE49-F238E27FC236}">
                  <a16:creationId xmlns:a16="http://schemas.microsoft.com/office/drawing/2014/main" id="{17FAB52B-1BF2-B5A5-94C1-E42EAEF79709}"/>
                </a:ext>
              </a:extLst>
            </p:cNvPr>
            <p:cNvSpPr/>
            <p:nvPr/>
          </p:nvSpPr>
          <p:spPr>
            <a:xfrm>
              <a:off x="1773383" y="2757055"/>
              <a:ext cx="822442" cy="353290"/>
            </a:xfrm>
            <a:prstGeom prst="rect">
              <a:avLst/>
            </a:prstGeom>
            <a:solidFill>
              <a:srgbClr val="343232"/>
            </a:solidFill>
            <a:ln>
              <a:solidFill>
                <a:srgbClr val="343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343232"/>
                </a:solidFill>
              </a:endParaRPr>
            </a:p>
          </p:txBody>
        </p:sp>
        <p:sp>
          <p:nvSpPr>
            <p:cNvPr id="22" name="Rektangel 21">
              <a:extLst>
                <a:ext uri="{FF2B5EF4-FFF2-40B4-BE49-F238E27FC236}">
                  <a16:creationId xmlns:a16="http://schemas.microsoft.com/office/drawing/2014/main" id="{B6DC48EC-4829-D151-0A8E-CEF995B385AB}"/>
                </a:ext>
              </a:extLst>
            </p:cNvPr>
            <p:cNvSpPr/>
            <p:nvPr/>
          </p:nvSpPr>
          <p:spPr>
            <a:xfrm>
              <a:off x="1759986" y="2793442"/>
              <a:ext cx="195695" cy="316903"/>
            </a:xfrm>
            <a:prstGeom prst="rect">
              <a:avLst/>
            </a:prstGeom>
            <a:solidFill>
              <a:srgbClr val="322122"/>
            </a:solidFill>
            <a:ln>
              <a:solidFill>
                <a:srgbClr val="3221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1" name="Billede 20">
              <a:extLst>
                <a:ext uri="{FF2B5EF4-FFF2-40B4-BE49-F238E27FC236}">
                  <a16:creationId xmlns:a16="http://schemas.microsoft.com/office/drawing/2014/main" id="{55D9ECF4-DE61-3AFE-E3CB-C86BCBECBFD8}"/>
                </a:ext>
              </a:extLst>
            </p:cNvPr>
            <p:cNvPicPr>
              <a:picLocks noChangeAspect="1"/>
            </p:cNvPicPr>
            <p:nvPr/>
          </p:nvPicPr>
          <p:blipFill>
            <a:blip r:embed="rId4"/>
            <a:stretch>
              <a:fillRect/>
            </a:stretch>
          </p:blipFill>
          <p:spPr>
            <a:xfrm>
              <a:off x="1751881" y="2757055"/>
              <a:ext cx="822444" cy="851134"/>
            </a:xfrm>
            <a:prstGeom prst="rect">
              <a:avLst/>
            </a:prstGeom>
          </p:spPr>
        </p:pic>
      </p:grpSp>
      <p:sp>
        <p:nvSpPr>
          <p:cNvPr id="34" name="Tekstfelt 33">
            <a:extLst>
              <a:ext uri="{FF2B5EF4-FFF2-40B4-BE49-F238E27FC236}">
                <a16:creationId xmlns:a16="http://schemas.microsoft.com/office/drawing/2014/main" id="{2662603D-86F2-EE28-78AE-182597AE615F}"/>
              </a:ext>
            </a:extLst>
          </p:cNvPr>
          <p:cNvSpPr txBox="1"/>
          <p:nvPr/>
        </p:nvSpPr>
        <p:spPr>
          <a:xfrm>
            <a:off x="541942" y="4354249"/>
            <a:ext cx="1964014" cy="748923"/>
          </a:xfrm>
          <a:prstGeom prst="rect">
            <a:avLst/>
          </a:prstGeom>
          <a:noFill/>
          <a:ln>
            <a:noFill/>
          </a:ln>
        </p:spPr>
        <p:txBody>
          <a:bodyPr wrap="square" rtlCol="0">
            <a:spAutoFit/>
          </a:bodyPr>
          <a:lstStyle/>
          <a:p>
            <a:pPr algn="ctr">
              <a:lnSpc>
                <a:spcPct val="150000"/>
              </a:lnSpc>
            </a:pPr>
            <a:r>
              <a:rPr lang="da-DK"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Forløb 1</a:t>
            </a:r>
            <a:br>
              <a:rPr lang="da-DK" b="1"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br>
            <a:r>
              <a:rPr lang="da-DK" sz="12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Affaldshierarkiet</a:t>
            </a:r>
          </a:p>
        </p:txBody>
      </p:sp>
      <p:sp>
        <p:nvSpPr>
          <p:cNvPr id="35" name="Tekstfelt 34">
            <a:extLst>
              <a:ext uri="{FF2B5EF4-FFF2-40B4-BE49-F238E27FC236}">
                <a16:creationId xmlns:a16="http://schemas.microsoft.com/office/drawing/2014/main" id="{493FF71E-BB47-6C89-7CD1-63673ADEBB91}"/>
              </a:ext>
            </a:extLst>
          </p:cNvPr>
          <p:cNvSpPr txBox="1"/>
          <p:nvPr/>
        </p:nvSpPr>
        <p:spPr>
          <a:xfrm>
            <a:off x="2817351" y="4354249"/>
            <a:ext cx="1964014" cy="748923"/>
          </a:xfrm>
          <a:prstGeom prst="rect">
            <a:avLst/>
          </a:prstGeom>
          <a:noFill/>
        </p:spPr>
        <p:txBody>
          <a:bodyPr wrap="square" rtlCol="0">
            <a:spAutoFit/>
          </a:bodyPr>
          <a:lstStyle/>
          <a:p>
            <a:pPr algn="ctr">
              <a:lnSpc>
                <a:spcPct val="150000"/>
              </a:lnSpc>
            </a:pPr>
            <a:r>
              <a:rPr lang="da-DK"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Forløb 2</a:t>
            </a:r>
            <a:br>
              <a:rPr lang="da-DK" sz="12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br>
            <a:r>
              <a:rPr lang="da-DK" sz="12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Rest- og madaffald</a:t>
            </a:r>
          </a:p>
        </p:txBody>
      </p:sp>
      <p:sp>
        <p:nvSpPr>
          <p:cNvPr id="36" name="Tekstfelt 35">
            <a:extLst>
              <a:ext uri="{FF2B5EF4-FFF2-40B4-BE49-F238E27FC236}">
                <a16:creationId xmlns:a16="http://schemas.microsoft.com/office/drawing/2014/main" id="{D635CBB2-57C7-B3A1-945A-4B27BB95A68D}"/>
              </a:ext>
            </a:extLst>
          </p:cNvPr>
          <p:cNvSpPr txBox="1"/>
          <p:nvPr/>
        </p:nvSpPr>
        <p:spPr>
          <a:xfrm>
            <a:off x="5133070" y="4354249"/>
            <a:ext cx="1964014" cy="1027333"/>
          </a:xfrm>
          <a:prstGeom prst="rect">
            <a:avLst/>
          </a:prstGeom>
          <a:noFill/>
        </p:spPr>
        <p:txBody>
          <a:bodyPr wrap="square" rtlCol="0">
            <a:spAutoFit/>
          </a:bodyPr>
          <a:lstStyle/>
          <a:p>
            <a:pPr algn="ctr">
              <a:lnSpc>
                <a:spcPct val="150000"/>
              </a:lnSpc>
            </a:pPr>
            <a:r>
              <a:rPr lang="da-DK"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Forløb 3</a:t>
            </a:r>
            <a:br>
              <a:rPr lang="da-DK" sz="12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br>
            <a:r>
              <a:rPr lang="da-DK" sz="12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A: Pap og Papir </a:t>
            </a:r>
          </a:p>
          <a:p>
            <a:pPr algn="ctr">
              <a:lnSpc>
                <a:spcPct val="150000"/>
              </a:lnSpc>
            </a:pPr>
            <a:r>
              <a:rPr lang="da-DK" sz="12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B: Tekstil</a:t>
            </a:r>
          </a:p>
        </p:txBody>
      </p:sp>
      <p:sp>
        <p:nvSpPr>
          <p:cNvPr id="37" name="Tekstfelt 36">
            <a:extLst>
              <a:ext uri="{FF2B5EF4-FFF2-40B4-BE49-F238E27FC236}">
                <a16:creationId xmlns:a16="http://schemas.microsoft.com/office/drawing/2014/main" id="{241A097D-2898-5A5A-D824-DD91E6158920}"/>
              </a:ext>
            </a:extLst>
          </p:cNvPr>
          <p:cNvSpPr txBox="1"/>
          <p:nvPr/>
        </p:nvSpPr>
        <p:spPr>
          <a:xfrm>
            <a:off x="7410635" y="4342270"/>
            <a:ext cx="1964014" cy="1027333"/>
          </a:xfrm>
          <a:prstGeom prst="rect">
            <a:avLst/>
          </a:prstGeom>
          <a:noFill/>
        </p:spPr>
        <p:txBody>
          <a:bodyPr wrap="square" rtlCol="0">
            <a:spAutoFit/>
          </a:bodyPr>
          <a:lstStyle/>
          <a:p>
            <a:pPr algn="ctr">
              <a:lnSpc>
                <a:spcPct val="150000"/>
              </a:lnSpc>
            </a:pPr>
            <a:r>
              <a:rPr lang="da-DK"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Forløb 4</a:t>
            </a:r>
            <a:endParaRPr lang="da-DK" b="1" dirty="0">
              <a:solidFill>
                <a:schemeClr val="bg1"/>
              </a:solidFill>
              <a:latin typeface="Helvetica Neue Light" panose="02000403000000020004" pitchFamily="2" charset="0"/>
              <a:ea typeface="Helvetica Neue" panose="02000503000000020004" pitchFamily="2" charset="0"/>
              <a:cs typeface="Helvetica Neue" panose="02000503000000020004" pitchFamily="2" charset="0"/>
            </a:endParaRPr>
          </a:p>
          <a:p>
            <a:pPr algn="ctr">
              <a:lnSpc>
                <a:spcPct val="150000"/>
              </a:lnSpc>
            </a:pPr>
            <a:r>
              <a:rPr lang="da-DK" sz="1200" b="1"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A: Pla</a:t>
            </a:r>
            <a:r>
              <a:rPr lang="da-DK" sz="12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st og kartoner</a:t>
            </a:r>
          </a:p>
          <a:p>
            <a:pPr algn="ctr">
              <a:lnSpc>
                <a:spcPct val="150000"/>
              </a:lnSpc>
            </a:pPr>
            <a:r>
              <a:rPr lang="da-DK" sz="12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B: Glas og metal</a:t>
            </a:r>
          </a:p>
        </p:txBody>
      </p:sp>
      <p:sp>
        <p:nvSpPr>
          <p:cNvPr id="38" name="Tekstfelt 37">
            <a:extLst>
              <a:ext uri="{FF2B5EF4-FFF2-40B4-BE49-F238E27FC236}">
                <a16:creationId xmlns:a16="http://schemas.microsoft.com/office/drawing/2014/main" id="{71A55C03-CE66-E68C-26E8-17467D1E786C}"/>
              </a:ext>
            </a:extLst>
          </p:cNvPr>
          <p:cNvSpPr txBox="1"/>
          <p:nvPr/>
        </p:nvSpPr>
        <p:spPr>
          <a:xfrm>
            <a:off x="9696076" y="4342270"/>
            <a:ext cx="1964014" cy="748923"/>
          </a:xfrm>
          <a:prstGeom prst="rect">
            <a:avLst/>
          </a:prstGeom>
          <a:noFill/>
        </p:spPr>
        <p:txBody>
          <a:bodyPr wrap="square" rtlCol="0">
            <a:spAutoFit/>
          </a:bodyPr>
          <a:lstStyle/>
          <a:p>
            <a:pPr algn="ctr">
              <a:lnSpc>
                <a:spcPct val="150000"/>
              </a:lnSpc>
            </a:pPr>
            <a:r>
              <a:rPr lang="da-DK"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Forløb 5</a:t>
            </a:r>
            <a:br>
              <a:rPr lang="da-DK" sz="12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br>
            <a:r>
              <a:rPr lang="da-DK" sz="12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Farligt affald</a:t>
            </a:r>
          </a:p>
        </p:txBody>
      </p:sp>
      <p:pic>
        <p:nvPicPr>
          <p:cNvPr id="3" name="Billede 2">
            <a:extLst>
              <a:ext uri="{FF2B5EF4-FFF2-40B4-BE49-F238E27FC236}">
                <a16:creationId xmlns:a16="http://schemas.microsoft.com/office/drawing/2014/main" id="{05DEAC52-4A3D-0E31-23BB-F09D253770B2}"/>
              </a:ext>
            </a:extLst>
          </p:cNvPr>
          <p:cNvPicPr>
            <a:picLocks noChangeAspect="1"/>
          </p:cNvPicPr>
          <p:nvPr/>
        </p:nvPicPr>
        <p:blipFill rotWithShape="1">
          <a:blip r:embed="rId3"/>
          <a:srcRect l="29904" t="34351" r="49320" b="25226"/>
          <a:stretch/>
        </p:blipFill>
        <p:spPr>
          <a:xfrm>
            <a:off x="5390727" y="2264477"/>
            <a:ext cx="1454573" cy="1883935"/>
          </a:xfrm>
          <a:prstGeom prst="rect">
            <a:avLst/>
          </a:prstGeom>
        </p:spPr>
      </p:pic>
      <p:pic>
        <p:nvPicPr>
          <p:cNvPr id="6" name="Billede 5">
            <a:extLst>
              <a:ext uri="{FF2B5EF4-FFF2-40B4-BE49-F238E27FC236}">
                <a16:creationId xmlns:a16="http://schemas.microsoft.com/office/drawing/2014/main" id="{DE678C77-ED1B-93EB-9698-81DF6584F8D9}"/>
              </a:ext>
            </a:extLst>
          </p:cNvPr>
          <p:cNvPicPr>
            <a:picLocks noChangeAspect="1"/>
          </p:cNvPicPr>
          <p:nvPr/>
        </p:nvPicPr>
        <p:blipFill rotWithShape="1">
          <a:blip r:embed="rId3"/>
          <a:srcRect l="8878" t="35291" r="70346" b="24287"/>
          <a:stretch/>
        </p:blipFill>
        <p:spPr>
          <a:xfrm>
            <a:off x="3071942" y="2323182"/>
            <a:ext cx="1409247" cy="1825230"/>
          </a:xfrm>
          <a:prstGeom prst="rect">
            <a:avLst/>
          </a:prstGeom>
        </p:spPr>
      </p:pic>
      <p:pic>
        <p:nvPicPr>
          <p:cNvPr id="7" name="Billede 6">
            <a:extLst>
              <a:ext uri="{FF2B5EF4-FFF2-40B4-BE49-F238E27FC236}">
                <a16:creationId xmlns:a16="http://schemas.microsoft.com/office/drawing/2014/main" id="{8EC038A2-EE55-CDB4-336F-01355BFF5EE1}"/>
              </a:ext>
            </a:extLst>
          </p:cNvPr>
          <p:cNvPicPr>
            <a:picLocks/>
          </p:cNvPicPr>
          <p:nvPr/>
        </p:nvPicPr>
        <p:blipFill rotWithShape="1">
          <a:blip r:embed="rId3"/>
          <a:srcRect l="50000" t="35291" r="27972" b="24287"/>
          <a:stretch/>
        </p:blipFill>
        <p:spPr>
          <a:xfrm>
            <a:off x="7675584" y="2264476"/>
            <a:ext cx="1516336" cy="1887488"/>
          </a:xfrm>
          <a:prstGeom prst="rect">
            <a:avLst/>
          </a:prstGeom>
        </p:spPr>
      </p:pic>
    </p:spTree>
    <p:extLst>
      <p:ext uri="{BB962C8B-B14F-4D97-AF65-F5344CB8AC3E}">
        <p14:creationId xmlns:p14="http://schemas.microsoft.com/office/powerpoint/2010/main" val="21173560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4"/>
                                        </p:tgtEl>
                                        <p:attrNameLst>
                                          <p:attrName>r</p:attrName>
                                        </p:attrNameLst>
                                      </p:cBhvr>
                                    </p:animRot>
                                    <p:animRot by="-240000">
                                      <p:cBhvr>
                                        <p:cTn id="7" dur="200" fill="hold">
                                          <p:stCondLst>
                                            <p:cond delay="200"/>
                                          </p:stCondLst>
                                        </p:cTn>
                                        <p:tgtEl>
                                          <p:spTgt spid="24"/>
                                        </p:tgtEl>
                                        <p:attrNameLst>
                                          <p:attrName>r</p:attrName>
                                        </p:attrNameLst>
                                      </p:cBhvr>
                                    </p:animRot>
                                    <p:animRot by="240000">
                                      <p:cBhvr>
                                        <p:cTn id="8" dur="200" fill="hold">
                                          <p:stCondLst>
                                            <p:cond delay="400"/>
                                          </p:stCondLst>
                                        </p:cTn>
                                        <p:tgtEl>
                                          <p:spTgt spid="24"/>
                                        </p:tgtEl>
                                        <p:attrNameLst>
                                          <p:attrName>r</p:attrName>
                                        </p:attrNameLst>
                                      </p:cBhvr>
                                    </p:animRot>
                                    <p:animRot by="-240000">
                                      <p:cBhvr>
                                        <p:cTn id="9" dur="200" fill="hold">
                                          <p:stCondLst>
                                            <p:cond delay="600"/>
                                          </p:stCondLst>
                                        </p:cTn>
                                        <p:tgtEl>
                                          <p:spTgt spid="24"/>
                                        </p:tgtEl>
                                        <p:attrNameLst>
                                          <p:attrName>r</p:attrName>
                                        </p:attrNameLst>
                                      </p:cBhvr>
                                    </p:animRot>
                                    <p:animRot by="120000">
                                      <p:cBhvr>
                                        <p:cTn id="10" dur="200" fill="hold">
                                          <p:stCondLst>
                                            <p:cond delay="800"/>
                                          </p:stCondLst>
                                        </p:cTn>
                                        <p:tgtEl>
                                          <p:spTgt spid="2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7214DDFA-D8FD-4355-2000-EFD80CC8BB78}"/>
              </a:ext>
            </a:extLst>
          </p:cNvPr>
          <p:cNvPicPr>
            <a:picLocks noChangeAspect="1"/>
          </p:cNvPicPr>
          <p:nvPr/>
        </p:nvPicPr>
        <p:blipFill>
          <a:blip r:embed="rId2"/>
          <a:stretch>
            <a:fillRect/>
          </a:stretch>
        </p:blipFill>
        <p:spPr>
          <a:xfrm>
            <a:off x="384600" y="1470456"/>
            <a:ext cx="11438432" cy="5011577"/>
          </a:xfrm>
          <a:prstGeom prst="rect">
            <a:avLst/>
          </a:prstGeom>
        </p:spPr>
      </p:pic>
      <p:pic>
        <p:nvPicPr>
          <p:cNvPr id="3" name="Billede 2">
            <a:extLst>
              <a:ext uri="{FF2B5EF4-FFF2-40B4-BE49-F238E27FC236}">
                <a16:creationId xmlns:a16="http://schemas.microsoft.com/office/drawing/2014/main" id="{4650986D-C6B1-283A-1D26-F96E10B9D033}"/>
              </a:ext>
            </a:extLst>
          </p:cNvPr>
          <p:cNvPicPr>
            <a:picLocks noChangeAspect="1"/>
          </p:cNvPicPr>
          <p:nvPr/>
        </p:nvPicPr>
        <p:blipFill>
          <a:blip r:embed="rId3"/>
          <a:stretch>
            <a:fillRect/>
          </a:stretch>
        </p:blipFill>
        <p:spPr>
          <a:xfrm>
            <a:off x="384600" y="375967"/>
            <a:ext cx="1780785" cy="611661"/>
          </a:xfrm>
          <a:prstGeom prst="rect">
            <a:avLst/>
          </a:prstGeom>
        </p:spPr>
      </p:pic>
      <p:sp>
        <p:nvSpPr>
          <p:cNvPr id="4" name="Titel 1">
            <a:extLst>
              <a:ext uri="{FF2B5EF4-FFF2-40B4-BE49-F238E27FC236}">
                <a16:creationId xmlns:a16="http://schemas.microsoft.com/office/drawing/2014/main" id="{331CDBAD-2069-5D5F-1F06-6E114DB464EC}"/>
              </a:ext>
            </a:extLst>
          </p:cNvPr>
          <p:cNvSpPr txBox="1">
            <a:spLocks/>
          </p:cNvSpPr>
          <p:nvPr/>
        </p:nvSpPr>
        <p:spPr>
          <a:xfrm>
            <a:off x="827504" y="1913524"/>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Lidt om glas</a:t>
            </a:r>
            <a:endParaRPr lang="da-DK" sz="3400" dirty="0">
              <a:solidFill>
                <a:schemeClr val="bg1"/>
              </a:solidFill>
            </a:endParaRPr>
          </a:p>
        </p:txBody>
      </p:sp>
      <p:sp>
        <p:nvSpPr>
          <p:cNvPr id="5" name="Tekstfelt 4">
            <a:extLst>
              <a:ext uri="{FF2B5EF4-FFF2-40B4-BE49-F238E27FC236}">
                <a16:creationId xmlns:a16="http://schemas.microsoft.com/office/drawing/2014/main" id="{EAB1B03F-8974-7DD7-0449-4FC278D26EC8}"/>
              </a:ext>
            </a:extLst>
          </p:cNvPr>
          <p:cNvSpPr txBox="1"/>
          <p:nvPr/>
        </p:nvSpPr>
        <p:spPr>
          <a:xfrm>
            <a:off x="827504" y="2960581"/>
            <a:ext cx="5641309" cy="2893100"/>
          </a:xfrm>
          <a:prstGeom prst="rect">
            <a:avLst/>
          </a:prstGeom>
          <a:noFill/>
        </p:spPr>
        <p:txBody>
          <a:bodyPr wrap="square" rtlCol="0">
            <a:spAutoFit/>
          </a:bodyPr>
          <a:lstStyle/>
          <a:p>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Glas er et ældgammelt materiale og en stor del af vores hverdag.</a:t>
            </a:r>
          </a:p>
          <a:p>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Det helt særlige ved glas er, at det er gennemsigtigt og kan holde i meget lang tid. </a:t>
            </a:r>
          </a:p>
          <a:p>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Vores huse har vinduer af glas, så vi kan se ud og få lyset ind i vores hjem. </a:t>
            </a:r>
          </a:p>
          <a:p>
            <a:pPr marL="285750" indent="-285750">
              <a:buFont typeface="Arial" panose="020B0604020202020204" pitchFamily="34" charset="0"/>
              <a:buChar char="•"/>
            </a:pPr>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Vi drikker af glas og opbevarer mad og drikkevarer i glas. </a:t>
            </a:r>
          </a:p>
          <a:p>
            <a:pPr marL="285750" indent="-285750">
              <a:buFont typeface="Arial" panose="020B0604020202020204" pitchFamily="34" charset="0"/>
              <a:buChar char="•"/>
            </a:pPr>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Glas er et rent naturprodukt, som laves af sand, kalk og soda.</a:t>
            </a:r>
          </a:p>
          <a:p>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9" name="Billede 8" descr="Et billede, der indeholder person&#10;&#10;Automatisk genereret beskrivelse">
            <a:extLst>
              <a:ext uri="{FF2B5EF4-FFF2-40B4-BE49-F238E27FC236}">
                <a16:creationId xmlns:a16="http://schemas.microsoft.com/office/drawing/2014/main" id="{3649EC08-E0EE-5313-67C1-F4B6BD840B5F}"/>
              </a:ext>
            </a:extLst>
          </p:cNvPr>
          <p:cNvPicPr>
            <a:picLocks noChangeAspect="1"/>
          </p:cNvPicPr>
          <p:nvPr/>
        </p:nvPicPr>
        <p:blipFill rotWithShape="1">
          <a:blip r:embed="rId4"/>
          <a:srcRect l="6710" r="-5659"/>
          <a:stretch/>
        </p:blipFill>
        <p:spPr>
          <a:xfrm>
            <a:off x="6766563" y="2196513"/>
            <a:ext cx="5760000" cy="3543147"/>
          </a:xfrm>
          <a:prstGeom prst="rect">
            <a:avLst/>
          </a:prstGeom>
        </p:spPr>
      </p:pic>
      <p:sp>
        <p:nvSpPr>
          <p:cNvPr id="15" name="Afrundet rektangulær billedforklaring 4">
            <a:extLst>
              <a:ext uri="{FF2B5EF4-FFF2-40B4-BE49-F238E27FC236}">
                <a16:creationId xmlns:a16="http://schemas.microsoft.com/office/drawing/2014/main" id="{D85BA081-0D2E-4CE3-D94E-2E262C72439E}"/>
              </a:ext>
            </a:extLst>
          </p:cNvPr>
          <p:cNvSpPr/>
          <p:nvPr/>
        </p:nvSpPr>
        <p:spPr>
          <a:xfrm flipH="1">
            <a:off x="6110868" y="4470264"/>
            <a:ext cx="1616203" cy="644021"/>
          </a:xfrm>
          <a:prstGeom prst="wedgeRoundRectCallout">
            <a:avLst>
              <a:gd name="adj1" fmla="val -34165"/>
              <a:gd name="adj2" fmla="val 85573"/>
              <a:gd name="adj3" fmla="val 16667"/>
            </a:avLst>
          </a:prstGeom>
          <a:solidFill>
            <a:srgbClr val="017176"/>
          </a:solidFill>
          <a:ln>
            <a:solidFill>
              <a:srgbClr val="0171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16" name="Tekstfelt 7">
            <a:extLst>
              <a:ext uri="{FF2B5EF4-FFF2-40B4-BE49-F238E27FC236}">
                <a16:creationId xmlns:a16="http://schemas.microsoft.com/office/drawing/2014/main" id="{117EE898-5C8A-0ED2-3AEC-B12391A61142}"/>
              </a:ext>
            </a:extLst>
          </p:cNvPr>
          <p:cNvSpPr txBox="1"/>
          <p:nvPr/>
        </p:nvSpPr>
        <p:spPr>
          <a:xfrm>
            <a:off x="6258233" y="4538222"/>
            <a:ext cx="1393035" cy="523220"/>
          </a:xfrm>
          <a:prstGeom prst="rect">
            <a:avLst/>
          </a:prstGeom>
          <a:noFill/>
        </p:spPr>
        <p:txBody>
          <a:bodyPr wrap="square">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400" b="1" dirty="0">
                <a:solidFill>
                  <a:schemeClr val="bg1"/>
                </a:solidFill>
                <a:latin typeface="Bradley Hand ITC" panose="020F0502020204030204" pitchFamily="34" charset="0"/>
                <a:ea typeface="Brush Script MT" panose="03060802040406070304" pitchFamily="66" charset="-122"/>
                <a:cs typeface="Bradley Hand ITC" panose="020F0502020204030204" pitchFamily="34" charset="0"/>
              </a:rPr>
              <a:t>Jeg er ret gennemskuelig</a:t>
            </a:r>
            <a:endParaRPr lang="da-DK" sz="1400" b="1" dirty="0">
              <a:latin typeface="Bradley Hand ITC" panose="020F0502020204030204" pitchFamily="34" charset="0"/>
              <a:ea typeface="Brush Script MT" panose="03060802040406070304" pitchFamily="66" charset="-122"/>
              <a:cs typeface="Bradley Hand ITC" panose="020F0502020204030204" pitchFamily="34" charset="0"/>
            </a:endParaRPr>
          </a:p>
        </p:txBody>
      </p:sp>
      <p:pic>
        <p:nvPicPr>
          <p:cNvPr id="6" name="Billede 5" descr="Et billede, der indeholder tekst, vektorgrafik&#10;&#10;Automatisk genereret beskrivelse">
            <a:extLst>
              <a:ext uri="{FF2B5EF4-FFF2-40B4-BE49-F238E27FC236}">
                <a16:creationId xmlns:a16="http://schemas.microsoft.com/office/drawing/2014/main" id="{606DA58D-A7C8-D081-34B9-54FB941B462F}"/>
              </a:ext>
            </a:extLst>
          </p:cNvPr>
          <p:cNvPicPr>
            <a:picLocks noChangeAspect="1"/>
          </p:cNvPicPr>
          <p:nvPr/>
        </p:nvPicPr>
        <p:blipFill>
          <a:blip r:embed="rId5"/>
          <a:stretch>
            <a:fillRect/>
          </a:stretch>
        </p:blipFill>
        <p:spPr>
          <a:xfrm>
            <a:off x="7447194" y="4557428"/>
            <a:ext cx="1486192" cy="2229289"/>
          </a:xfrm>
          <a:prstGeom prst="rect">
            <a:avLst/>
          </a:prstGeom>
        </p:spPr>
      </p:pic>
    </p:spTree>
    <p:extLst>
      <p:ext uri="{BB962C8B-B14F-4D97-AF65-F5344CB8AC3E}">
        <p14:creationId xmlns:p14="http://schemas.microsoft.com/office/powerpoint/2010/main" val="3535547005"/>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lede 12">
            <a:extLst>
              <a:ext uri="{FF2B5EF4-FFF2-40B4-BE49-F238E27FC236}">
                <a16:creationId xmlns:a16="http://schemas.microsoft.com/office/drawing/2014/main" id="{37625901-D014-40DD-08A9-E0C1A4825E3D}"/>
              </a:ext>
            </a:extLst>
          </p:cNvPr>
          <p:cNvPicPr>
            <a:picLocks noChangeAspect="1"/>
          </p:cNvPicPr>
          <p:nvPr/>
        </p:nvPicPr>
        <p:blipFill>
          <a:blip r:embed="rId2"/>
          <a:stretch>
            <a:fillRect/>
          </a:stretch>
        </p:blipFill>
        <p:spPr>
          <a:xfrm>
            <a:off x="384600" y="1470456"/>
            <a:ext cx="11438432" cy="5011577"/>
          </a:xfrm>
          <a:prstGeom prst="rect">
            <a:avLst/>
          </a:prstGeom>
        </p:spPr>
      </p:pic>
      <p:pic>
        <p:nvPicPr>
          <p:cNvPr id="3" name="Billede 2">
            <a:extLst>
              <a:ext uri="{FF2B5EF4-FFF2-40B4-BE49-F238E27FC236}">
                <a16:creationId xmlns:a16="http://schemas.microsoft.com/office/drawing/2014/main" id="{4650986D-C6B1-283A-1D26-F96E10B9D033}"/>
              </a:ext>
            </a:extLst>
          </p:cNvPr>
          <p:cNvPicPr>
            <a:picLocks noChangeAspect="1"/>
          </p:cNvPicPr>
          <p:nvPr/>
        </p:nvPicPr>
        <p:blipFill>
          <a:blip r:embed="rId3"/>
          <a:stretch>
            <a:fillRect/>
          </a:stretch>
        </p:blipFill>
        <p:spPr>
          <a:xfrm>
            <a:off x="384600" y="375967"/>
            <a:ext cx="1780785" cy="611661"/>
          </a:xfrm>
          <a:prstGeom prst="rect">
            <a:avLst/>
          </a:prstGeom>
        </p:spPr>
      </p:pic>
      <p:sp>
        <p:nvSpPr>
          <p:cNvPr id="4" name="Titel 1">
            <a:extLst>
              <a:ext uri="{FF2B5EF4-FFF2-40B4-BE49-F238E27FC236}">
                <a16:creationId xmlns:a16="http://schemas.microsoft.com/office/drawing/2014/main" id="{331CDBAD-2069-5D5F-1F06-6E114DB464EC}"/>
              </a:ext>
            </a:extLst>
          </p:cNvPr>
          <p:cNvSpPr txBox="1">
            <a:spLocks/>
          </p:cNvSpPr>
          <p:nvPr/>
        </p:nvSpPr>
        <p:spPr>
          <a:xfrm>
            <a:off x="827504" y="1913524"/>
            <a:ext cx="5989608" cy="7776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Genbrug og </a:t>
            </a:r>
          </a:p>
          <a:p>
            <a:r>
              <a:rPr lang="da-DK" sz="3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genanvendelse af glas</a:t>
            </a:r>
            <a:endParaRPr lang="da-DK" sz="3400" dirty="0">
              <a:solidFill>
                <a:schemeClr val="bg1"/>
              </a:solidFill>
            </a:endParaRPr>
          </a:p>
        </p:txBody>
      </p:sp>
      <p:sp>
        <p:nvSpPr>
          <p:cNvPr id="5" name="Tekstfelt 4">
            <a:extLst>
              <a:ext uri="{FF2B5EF4-FFF2-40B4-BE49-F238E27FC236}">
                <a16:creationId xmlns:a16="http://schemas.microsoft.com/office/drawing/2014/main" id="{EAB1B03F-8974-7DD7-0449-4FC278D26EC8}"/>
              </a:ext>
            </a:extLst>
          </p:cNvPr>
          <p:cNvSpPr txBox="1"/>
          <p:nvPr/>
        </p:nvSpPr>
        <p:spPr>
          <a:xfrm>
            <a:off x="827504" y="3240895"/>
            <a:ext cx="5454350" cy="1815882"/>
          </a:xfrm>
          <a:prstGeom prst="rect">
            <a:avLst/>
          </a:prstGeom>
          <a:noFill/>
        </p:spPr>
        <p:txBody>
          <a:bodyPr wrap="square" rtlCol="0">
            <a:spAutoFit/>
          </a:bodyPr>
          <a:lstStyle/>
          <a:p>
            <a:pPr marL="285750" indent="-285750">
              <a:buFont typeface="Arial" panose="020B0604020202020204" pitchFamily="34" charset="0"/>
              <a:buChar char="•"/>
            </a:pP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Det giver rigtig god mening at genbruge og genanvende glas.  </a:t>
            </a:r>
          </a:p>
          <a:p>
            <a:pPr marL="285750" indent="-285750">
              <a:buFont typeface="Arial" panose="020B0604020202020204" pitchFamily="34" charset="0"/>
              <a:buChar char="•"/>
            </a:pPr>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Vores pantsystem betyder, at mange flasker afleveres hele og kan bruges direkte efter vask = genbrug. En ølflaske kan genbruges ca. 27 gange, før den skal smeltes om. </a:t>
            </a:r>
          </a:p>
          <a:p>
            <a:pPr marL="285750" indent="-285750">
              <a:buFont typeface="Arial" panose="020B0604020202020204" pitchFamily="34" charset="0"/>
              <a:buChar char="•"/>
            </a:pPr>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Vinflasker og syltetøjsglas går ofte i stykker, når de afleveres. Så bliver det smeltet om til nyt glas = genanvendelse. </a:t>
            </a:r>
          </a:p>
        </p:txBody>
      </p:sp>
      <p:pic>
        <p:nvPicPr>
          <p:cNvPr id="2" name="Billede 1">
            <a:extLst>
              <a:ext uri="{FF2B5EF4-FFF2-40B4-BE49-F238E27FC236}">
                <a16:creationId xmlns:a16="http://schemas.microsoft.com/office/drawing/2014/main" id="{FFB08DE7-3CDE-CF97-AAE8-B4BBF7A714FE}"/>
              </a:ext>
            </a:extLst>
          </p:cNvPr>
          <p:cNvPicPr>
            <a:picLocks noChangeAspect="1"/>
          </p:cNvPicPr>
          <p:nvPr/>
        </p:nvPicPr>
        <p:blipFill>
          <a:blip r:embed="rId4"/>
          <a:srcRect/>
          <a:stretch/>
        </p:blipFill>
        <p:spPr>
          <a:xfrm>
            <a:off x="5437227" y="1122539"/>
            <a:ext cx="5665812" cy="4918407"/>
          </a:xfrm>
          <a:prstGeom prst="rect">
            <a:avLst/>
          </a:prstGeom>
        </p:spPr>
      </p:pic>
      <p:pic>
        <p:nvPicPr>
          <p:cNvPr id="7" name="Billede 6">
            <a:extLst>
              <a:ext uri="{FF2B5EF4-FFF2-40B4-BE49-F238E27FC236}">
                <a16:creationId xmlns:a16="http://schemas.microsoft.com/office/drawing/2014/main" id="{545ED2A4-8A1D-8A61-EDD7-F45B44300192}"/>
              </a:ext>
            </a:extLst>
          </p:cNvPr>
          <p:cNvPicPr>
            <a:picLocks noChangeAspect="1"/>
          </p:cNvPicPr>
          <p:nvPr/>
        </p:nvPicPr>
        <p:blipFill>
          <a:blip r:embed="rId5"/>
          <a:stretch>
            <a:fillRect/>
          </a:stretch>
        </p:blipFill>
        <p:spPr>
          <a:xfrm>
            <a:off x="10039401" y="2188595"/>
            <a:ext cx="1833481" cy="2160381"/>
          </a:xfrm>
          <a:prstGeom prst="rect">
            <a:avLst/>
          </a:prstGeom>
        </p:spPr>
      </p:pic>
      <p:sp>
        <p:nvSpPr>
          <p:cNvPr id="11" name="Afrundet rektangulær billedforklaring 4">
            <a:extLst>
              <a:ext uri="{FF2B5EF4-FFF2-40B4-BE49-F238E27FC236}">
                <a16:creationId xmlns:a16="http://schemas.microsoft.com/office/drawing/2014/main" id="{E3B3D897-D467-E1B2-5872-04F76440C0F8}"/>
              </a:ext>
            </a:extLst>
          </p:cNvPr>
          <p:cNvSpPr/>
          <p:nvPr/>
        </p:nvSpPr>
        <p:spPr>
          <a:xfrm flipH="1">
            <a:off x="9374457" y="1390185"/>
            <a:ext cx="1475780" cy="845349"/>
          </a:xfrm>
          <a:prstGeom prst="wedgeRoundRectCallout">
            <a:avLst>
              <a:gd name="adj1" fmla="val -34165"/>
              <a:gd name="adj2" fmla="val 85573"/>
              <a:gd name="adj3" fmla="val 16667"/>
            </a:avLst>
          </a:prstGeom>
          <a:solidFill>
            <a:srgbClr val="017176"/>
          </a:solidFill>
          <a:ln>
            <a:solidFill>
              <a:srgbClr val="0171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14" name="Tekstfelt 7">
            <a:extLst>
              <a:ext uri="{FF2B5EF4-FFF2-40B4-BE49-F238E27FC236}">
                <a16:creationId xmlns:a16="http://schemas.microsoft.com/office/drawing/2014/main" id="{1EB36B21-B021-322D-0BD6-61EADCF67FDC}"/>
              </a:ext>
            </a:extLst>
          </p:cNvPr>
          <p:cNvSpPr txBox="1"/>
          <p:nvPr/>
        </p:nvSpPr>
        <p:spPr>
          <a:xfrm>
            <a:off x="9530081" y="1450908"/>
            <a:ext cx="1393035" cy="738664"/>
          </a:xfrm>
          <a:prstGeom prst="rect">
            <a:avLst/>
          </a:prstGeom>
          <a:noFill/>
        </p:spPr>
        <p:txBody>
          <a:bodyPr wrap="square">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400" b="1" dirty="0">
                <a:solidFill>
                  <a:schemeClr val="bg1"/>
                </a:solidFill>
                <a:latin typeface="Bradley Hand ITC" panose="020F0502020204030204" pitchFamily="34" charset="0"/>
                <a:ea typeface="Brush Script MT" panose="03060802040406070304" pitchFamily="66" charset="-122"/>
                <a:cs typeface="Bradley Hand ITC" panose="020F0502020204030204" pitchFamily="34" charset="0"/>
              </a:rPr>
              <a:t>Jeg kan både genbruges og genanvendes</a:t>
            </a:r>
            <a:endParaRPr lang="da-DK" sz="1400" b="1" dirty="0">
              <a:latin typeface="Bradley Hand ITC" panose="020F0502020204030204" pitchFamily="34" charset="0"/>
              <a:ea typeface="Brush Script MT" panose="03060802040406070304" pitchFamily="66" charset="-122"/>
              <a:cs typeface="Bradley Hand ITC" panose="020F0502020204030204" pitchFamily="34" charset="0"/>
            </a:endParaRPr>
          </a:p>
        </p:txBody>
      </p:sp>
    </p:spTree>
    <p:extLst>
      <p:ext uri="{BB962C8B-B14F-4D97-AF65-F5344CB8AC3E}">
        <p14:creationId xmlns:p14="http://schemas.microsoft.com/office/powerpoint/2010/main" val="2776774105"/>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lede 12">
            <a:extLst>
              <a:ext uri="{FF2B5EF4-FFF2-40B4-BE49-F238E27FC236}">
                <a16:creationId xmlns:a16="http://schemas.microsoft.com/office/drawing/2014/main" id="{37625901-D014-40DD-08A9-E0C1A4825E3D}"/>
              </a:ext>
            </a:extLst>
          </p:cNvPr>
          <p:cNvPicPr>
            <a:picLocks noChangeAspect="1"/>
          </p:cNvPicPr>
          <p:nvPr/>
        </p:nvPicPr>
        <p:blipFill>
          <a:blip r:embed="rId2"/>
          <a:stretch>
            <a:fillRect/>
          </a:stretch>
        </p:blipFill>
        <p:spPr>
          <a:xfrm>
            <a:off x="384600" y="1470456"/>
            <a:ext cx="10454849" cy="5011577"/>
          </a:xfrm>
          <a:prstGeom prst="rect">
            <a:avLst/>
          </a:prstGeom>
        </p:spPr>
      </p:pic>
      <p:pic>
        <p:nvPicPr>
          <p:cNvPr id="14" name="Billede 13">
            <a:hlinkClick r:id="rId3"/>
            <a:extLst>
              <a:ext uri="{FF2B5EF4-FFF2-40B4-BE49-F238E27FC236}">
                <a16:creationId xmlns:a16="http://schemas.microsoft.com/office/drawing/2014/main" id="{CCA40838-FA04-723D-EC58-C2591DDDE344}"/>
              </a:ext>
            </a:extLst>
          </p:cNvPr>
          <p:cNvPicPr>
            <a:picLocks noChangeAspect="1"/>
          </p:cNvPicPr>
          <p:nvPr/>
        </p:nvPicPr>
        <p:blipFill>
          <a:blip r:embed="rId4"/>
          <a:stretch>
            <a:fillRect/>
          </a:stretch>
        </p:blipFill>
        <p:spPr>
          <a:xfrm>
            <a:off x="5323297" y="2005614"/>
            <a:ext cx="7098662" cy="3743116"/>
          </a:xfrm>
          <a:prstGeom prst="rect">
            <a:avLst/>
          </a:prstGeom>
        </p:spPr>
      </p:pic>
      <p:pic>
        <p:nvPicPr>
          <p:cNvPr id="3" name="Billede 2">
            <a:extLst>
              <a:ext uri="{FF2B5EF4-FFF2-40B4-BE49-F238E27FC236}">
                <a16:creationId xmlns:a16="http://schemas.microsoft.com/office/drawing/2014/main" id="{4650986D-C6B1-283A-1D26-F96E10B9D033}"/>
              </a:ext>
            </a:extLst>
          </p:cNvPr>
          <p:cNvPicPr>
            <a:picLocks noChangeAspect="1"/>
          </p:cNvPicPr>
          <p:nvPr/>
        </p:nvPicPr>
        <p:blipFill>
          <a:blip r:embed="rId5"/>
          <a:stretch>
            <a:fillRect/>
          </a:stretch>
        </p:blipFill>
        <p:spPr>
          <a:xfrm>
            <a:off x="384600" y="375967"/>
            <a:ext cx="1780785" cy="611661"/>
          </a:xfrm>
          <a:prstGeom prst="rect">
            <a:avLst/>
          </a:prstGeom>
        </p:spPr>
      </p:pic>
      <p:sp>
        <p:nvSpPr>
          <p:cNvPr id="4" name="Titel 1">
            <a:extLst>
              <a:ext uri="{FF2B5EF4-FFF2-40B4-BE49-F238E27FC236}">
                <a16:creationId xmlns:a16="http://schemas.microsoft.com/office/drawing/2014/main" id="{331CDBAD-2069-5D5F-1F06-6E114DB464EC}"/>
              </a:ext>
            </a:extLst>
          </p:cNvPr>
          <p:cNvSpPr txBox="1">
            <a:spLocks/>
          </p:cNvSpPr>
          <p:nvPr/>
        </p:nvSpPr>
        <p:spPr>
          <a:xfrm>
            <a:off x="978281" y="1895324"/>
            <a:ext cx="4981575" cy="232116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da-DK" sz="1800" spc="200" dirty="0">
                <a:solidFill>
                  <a:srgbClr val="037CBF"/>
                </a:solidFill>
                <a:latin typeface="Helvetica Neue" panose="02000503000000020004" pitchFamily="2" charset="0"/>
                <a:ea typeface="Helvetica Neue" panose="02000503000000020004" pitchFamily="2" charset="0"/>
                <a:cs typeface="Helvetica Neue" panose="02000503000000020004" pitchFamily="2" charset="0"/>
              </a:rPr>
              <a:t>FILM</a:t>
            </a:r>
            <a:endParaRPr lang="da-DK" sz="3600" spc="200" dirty="0">
              <a:solidFill>
                <a:srgbClr val="037CBF"/>
              </a:solidFill>
              <a:latin typeface="Helvetica Neue" panose="02000503000000020004" pitchFamily="2" charset="0"/>
              <a:ea typeface="Helvetica Neue" panose="02000503000000020004" pitchFamily="2" charset="0"/>
              <a:cs typeface="Helvetica Neue" panose="02000503000000020004" pitchFamily="2" charset="0"/>
            </a:endParaRPr>
          </a:p>
          <a:p>
            <a:pPr>
              <a:lnSpc>
                <a:spcPct val="100000"/>
              </a:lnSpc>
              <a:spcBef>
                <a:spcPts val="0"/>
              </a:spcBef>
            </a:pPr>
            <a:r>
              <a:rPr lang="da-DK" sz="35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Sådan </a:t>
            </a:r>
          </a:p>
          <a:p>
            <a:pPr>
              <a:lnSpc>
                <a:spcPct val="100000"/>
              </a:lnSpc>
              <a:spcBef>
                <a:spcPts val="0"/>
              </a:spcBef>
            </a:pPr>
            <a:r>
              <a:rPr lang="da-DK" sz="35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genanvendes glas</a:t>
            </a:r>
            <a:endParaRPr lang="da-DK" sz="3500" dirty="0">
              <a:solidFill>
                <a:schemeClr val="bg1"/>
              </a:solidFill>
            </a:endParaRPr>
          </a:p>
        </p:txBody>
      </p:sp>
      <p:sp>
        <p:nvSpPr>
          <p:cNvPr id="6" name="Afrundet rektangulær billedforklaring 4">
            <a:extLst>
              <a:ext uri="{FF2B5EF4-FFF2-40B4-BE49-F238E27FC236}">
                <a16:creationId xmlns:a16="http://schemas.microsoft.com/office/drawing/2014/main" id="{7D07EA87-789E-D29B-8147-5F0C2A19583A}"/>
              </a:ext>
            </a:extLst>
          </p:cNvPr>
          <p:cNvSpPr/>
          <p:nvPr/>
        </p:nvSpPr>
        <p:spPr>
          <a:xfrm flipH="1">
            <a:off x="1077950" y="3869604"/>
            <a:ext cx="1952763" cy="644021"/>
          </a:xfrm>
          <a:prstGeom prst="wedgeRoundRectCallout">
            <a:avLst>
              <a:gd name="adj1" fmla="val -34165"/>
              <a:gd name="adj2" fmla="val 85573"/>
              <a:gd name="adj3" fmla="val 16667"/>
            </a:avLst>
          </a:prstGeom>
          <a:solidFill>
            <a:srgbClr val="017176"/>
          </a:solidFill>
          <a:ln>
            <a:solidFill>
              <a:srgbClr val="0171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15" name="Tekstfelt 7">
            <a:extLst>
              <a:ext uri="{FF2B5EF4-FFF2-40B4-BE49-F238E27FC236}">
                <a16:creationId xmlns:a16="http://schemas.microsoft.com/office/drawing/2014/main" id="{D4CB2F62-51D3-2A13-546B-5AEC49853073}"/>
              </a:ext>
            </a:extLst>
          </p:cNvPr>
          <p:cNvSpPr txBox="1"/>
          <p:nvPr/>
        </p:nvSpPr>
        <p:spPr>
          <a:xfrm>
            <a:off x="1187514" y="3930005"/>
            <a:ext cx="1770685" cy="523220"/>
          </a:xfrm>
          <a:prstGeom prst="rect">
            <a:avLst/>
          </a:prstGeom>
          <a:noFill/>
        </p:spPr>
        <p:txBody>
          <a:bodyPr wrap="square">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400" b="1" dirty="0">
                <a:solidFill>
                  <a:schemeClr val="bg1"/>
                </a:solidFill>
                <a:latin typeface="Bradley Hand ITC" panose="020F0502020204030204" pitchFamily="34" charset="0"/>
                <a:ea typeface="Brush Script MT" panose="03060802040406070304" pitchFamily="66" charset="-122"/>
                <a:cs typeface="Bradley Hand ITC" panose="020F0502020204030204" pitchFamily="34" charset="0"/>
              </a:rPr>
              <a:t>Du kan slet ikke se, at jeg er genbrugt</a:t>
            </a:r>
            <a:endParaRPr lang="da-DK" sz="1400" b="1" dirty="0">
              <a:latin typeface="Bradley Hand ITC" panose="020F0502020204030204" pitchFamily="34" charset="0"/>
              <a:ea typeface="Brush Script MT" panose="03060802040406070304" pitchFamily="66" charset="-122"/>
              <a:cs typeface="Bradley Hand ITC" panose="020F0502020204030204" pitchFamily="34" charset="0"/>
            </a:endParaRPr>
          </a:p>
        </p:txBody>
      </p:sp>
      <p:grpSp>
        <p:nvGrpSpPr>
          <p:cNvPr id="2" name="Gruppe 1">
            <a:extLst>
              <a:ext uri="{FF2B5EF4-FFF2-40B4-BE49-F238E27FC236}">
                <a16:creationId xmlns:a16="http://schemas.microsoft.com/office/drawing/2014/main" id="{98956C88-196A-D992-5903-298BF683B327}"/>
              </a:ext>
            </a:extLst>
          </p:cNvPr>
          <p:cNvGrpSpPr/>
          <p:nvPr/>
        </p:nvGrpSpPr>
        <p:grpSpPr>
          <a:xfrm>
            <a:off x="8439491" y="3541378"/>
            <a:ext cx="866273" cy="854242"/>
            <a:chOff x="9197108" y="3604869"/>
            <a:chExt cx="866273" cy="854242"/>
          </a:xfrm>
        </p:grpSpPr>
        <p:sp>
          <p:nvSpPr>
            <p:cNvPr id="7" name="Ellipse 6">
              <a:extLst>
                <a:ext uri="{FF2B5EF4-FFF2-40B4-BE49-F238E27FC236}">
                  <a16:creationId xmlns:a16="http://schemas.microsoft.com/office/drawing/2014/main" id="{3D65A2B0-0CA0-8E69-74B3-1DF96C9DB813}"/>
                </a:ext>
              </a:extLst>
            </p:cNvPr>
            <p:cNvSpPr/>
            <p:nvPr/>
          </p:nvSpPr>
          <p:spPr>
            <a:xfrm>
              <a:off x="9197108" y="3604869"/>
              <a:ext cx="866273" cy="854242"/>
            </a:xfrm>
            <a:prstGeom prst="ellipse">
              <a:avLst/>
            </a:prstGeom>
            <a:solidFill>
              <a:srgbClr val="5A94CE"/>
            </a:solidFill>
            <a:ln>
              <a:solidFill>
                <a:srgbClr val="5A94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2" name="Grafik 11" descr="Afspil med massiv udfyldning">
              <a:hlinkClick r:id="rId3"/>
              <a:extLst>
                <a:ext uri="{FF2B5EF4-FFF2-40B4-BE49-F238E27FC236}">
                  <a16:creationId xmlns:a16="http://schemas.microsoft.com/office/drawing/2014/main" id="{135C1898-74D1-9183-1C87-EE395B33DF7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44459" y="3672529"/>
              <a:ext cx="718922" cy="718922"/>
            </a:xfrm>
            <a:prstGeom prst="rect">
              <a:avLst/>
            </a:prstGeom>
          </p:spPr>
        </p:pic>
      </p:grpSp>
      <p:pic>
        <p:nvPicPr>
          <p:cNvPr id="9" name="Billede 8" descr="Et billede, der indeholder tekst, vektorgrafik&#10;&#10;Automatisk genereret beskrivelse">
            <a:extLst>
              <a:ext uri="{FF2B5EF4-FFF2-40B4-BE49-F238E27FC236}">
                <a16:creationId xmlns:a16="http://schemas.microsoft.com/office/drawing/2014/main" id="{007E74AE-362A-1E8F-6E0C-5FE06209291E}"/>
              </a:ext>
            </a:extLst>
          </p:cNvPr>
          <p:cNvPicPr>
            <a:picLocks noChangeAspect="1"/>
          </p:cNvPicPr>
          <p:nvPr/>
        </p:nvPicPr>
        <p:blipFill>
          <a:blip r:embed="rId8"/>
          <a:stretch>
            <a:fillRect/>
          </a:stretch>
        </p:blipFill>
        <p:spPr>
          <a:xfrm>
            <a:off x="2692052" y="4058911"/>
            <a:ext cx="1512016" cy="2268024"/>
          </a:xfrm>
          <a:prstGeom prst="rect">
            <a:avLst/>
          </a:prstGeom>
        </p:spPr>
      </p:pic>
      <p:sp>
        <p:nvSpPr>
          <p:cNvPr id="8" name="Tekstfelt 7">
            <a:extLst>
              <a:ext uri="{FF2B5EF4-FFF2-40B4-BE49-F238E27FC236}">
                <a16:creationId xmlns:a16="http://schemas.microsoft.com/office/drawing/2014/main" id="{98F59DB9-EC45-55DC-63E3-CEA2D3BB96A2}"/>
              </a:ext>
            </a:extLst>
          </p:cNvPr>
          <p:cNvSpPr txBox="1"/>
          <p:nvPr/>
        </p:nvSpPr>
        <p:spPr>
          <a:xfrm>
            <a:off x="5323297" y="5816390"/>
            <a:ext cx="6212540" cy="369332"/>
          </a:xfrm>
          <a:prstGeom prst="rect">
            <a:avLst/>
          </a:prstGeom>
          <a:noFill/>
        </p:spPr>
        <p:txBody>
          <a:bodyPr wrap="square">
            <a:spAutoFit/>
          </a:bodyPr>
          <a:lstStyle/>
          <a:p>
            <a:r>
              <a:rPr lang="da-DK" dirty="0">
                <a:solidFill>
                  <a:schemeClr val="bg1"/>
                </a:solidFill>
                <a:hlinkClick r:id="rId3">
                  <a:extLst>
                    <a:ext uri="{A12FA001-AC4F-418D-AE19-62706E023703}">
                      <ahyp:hlinkClr xmlns:ahyp="http://schemas.microsoft.com/office/drawing/2018/hyperlinkcolor" val="tx"/>
                    </a:ext>
                  </a:extLst>
                </a:hlinkClick>
              </a:rPr>
              <a:t>https://youtu.be/EARwnx9U45U</a:t>
            </a:r>
            <a:endParaRPr lang="da-DK" dirty="0">
              <a:solidFill>
                <a:schemeClr val="bg1"/>
              </a:solidFill>
            </a:endParaRPr>
          </a:p>
        </p:txBody>
      </p:sp>
    </p:spTree>
    <p:extLst>
      <p:ext uri="{BB962C8B-B14F-4D97-AF65-F5344CB8AC3E}">
        <p14:creationId xmlns:p14="http://schemas.microsoft.com/office/powerpoint/2010/main" val="1884126152"/>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6B299B00-3C44-3F47-CDF5-95026156E152}"/>
              </a:ext>
            </a:extLst>
          </p:cNvPr>
          <p:cNvPicPr>
            <a:picLocks noChangeAspect="1"/>
          </p:cNvPicPr>
          <p:nvPr/>
        </p:nvPicPr>
        <p:blipFill>
          <a:blip r:embed="rId2"/>
          <a:stretch>
            <a:fillRect/>
          </a:stretch>
        </p:blipFill>
        <p:spPr>
          <a:xfrm>
            <a:off x="384600" y="1470456"/>
            <a:ext cx="5711400" cy="5011577"/>
          </a:xfrm>
          <a:prstGeom prst="rect">
            <a:avLst/>
          </a:prstGeom>
        </p:spPr>
      </p:pic>
      <p:pic>
        <p:nvPicPr>
          <p:cNvPr id="3" name="Billede 2">
            <a:extLst>
              <a:ext uri="{FF2B5EF4-FFF2-40B4-BE49-F238E27FC236}">
                <a16:creationId xmlns:a16="http://schemas.microsoft.com/office/drawing/2014/main" id="{3FE60002-82C2-7D02-3CF4-5DB2A7B31C65}"/>
              </a:ext>
            </a:extLst>
          </p:cNvPr>
          <p:cNvPicPr>
            <a:picLocks noChangeAspect="1"/>
          </p:cNvPicPr>
          <p:nvPr/>
        </p:nvPicPr>
        <p:blipFill>
          <a:blip r:embed="rId3">
            <a:alphaModFix amt="35000"/>
          </a:blip>
          <a:stretch>
            <a:fillRect/>
          </a:stretch>
        </p:blipFill>
        <p:spPr>
          <a:xfrm>
            <a:off x="384600" y="375967"/>
            <a:ext cx="1780785" cy="611661"/>
          </a:xfrm>
          <a:prstGeom prst="rect">
            <a:avLst/>
          </a:prstGeom>
        </p:spPr>
      </p:pic>
      <p:sp>
        <p:nvSpPr>
          <p:cNvPr id="6" name="Rektangel 5">
            <a:extLst>
              <a:ext uri="{FF2B5EF4-FFF2-40B4-BE49-F238E27FC236}">
                <a16:creationId xmlns:a16="http://schemas.microsoft.com/office/drawing/2014/main" id="{C09CAF14-39BA-6237-3959-2CC03EC48506}"/>
              </a:ext>
            </a:extLst>
          </p:cNvPr>
          <p:cNvSpPr/>
          <p:nvPr/>
        </p:nvSpPr>
        <p:spPr>
          <a:xfrm>
            <a:off x="384600" y="1470456"/>
            <a:ext cx="5711400" cy="5011577"/>
          </a:xfrm>
          <a:prstGeom prst="rect">
            <a:avLst/>
          </a:prstGeom>
          <a:solidFill>
            <a:srgbClr val="12B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6">
            <a:extLst>
              <a:ext uri="{FF2B5EF4-FFF2-40B4-BE49-F238E27FC236}">
                <a16:creationId xmlns:a16="http://schemas.microsoft.com/office/drawing/2014/main" id="{76D90D9D-1FE7-AA77-A817-301500D4F0D0}"/>
              </a:ext>
            </a:extLst>
          </p:cNvPr>
          <p:cNvSpPr/>
          <p:nvPr/>
        </p:nvSpPr>
        <p:spPr>
          <a:xfrm>
            <a:off x="6096000" y="1470456"/>
            <a:ext cx="5711400" cy="5011577"/>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a:extLst>
              <a:ext uri="{FF2B5EF4-FFF2-40B4-BE49-F238E27FC236}">
                <a16:creationId xmlns:a16="http://schemas.microsoft.com/office/drawing/2014/main" id="{30CDB64F-FA0E-5D8B-4261-FB5A78946BE8}"/>
              </a:ext>
            </a:extLst>
          </p:cNvPr>
          <p:cNvSpPr txBox="1"/>
          <p:nvPr/>
        </p:nvSpPr>
        <p:spPr>
          <a:xfrm>
            <a:off x="872194" y="1815625"/>
            <a:ext cx="5091113" cy="615553"/>
          </a:xfrm>
          <a:prstGeom prst="rect">
            <a:avLst/>
          </a:prstGeom>
          <a:noFill/>
        </p:spPr>
        <p:txBody>
          <a:bodyPr wrap="square" rtlCol="0">
            <a:spAutoFit/>
          </a:bodyPr>
          <a:lstStyle/>
          <a:p>
            <a:r>
              <a:rPr lang="da-DK" sz="3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Ja, tak</a:t>
            </a:r>
          </a:p>
        </p:txBody>
      </p:sp>
      <p:sp>
        <p:nvSpPr>
          <p:cNvPr id="9" name="Tekstfelt 8">
            <a:extLst>
              <a:ext uri="{FF2B5EF4-FFF2-40B4-BE49-F238E27FC236}">
                <a16:creationId xmlns:a16="http://schemas.microsoft.com/office/drawing/2014/main" id="{CB05570B-FD56-8918-B5DF-28223C60AE9B}"/>
              </a:ext>
            </a:extLst>
          </p:cNvPr>
          <p:cNvSpPr txBox="1"/>
          <p:nvPr/>
        </p:nvSpPr>
        <p:spPr>
          <a:xfrm>
            <a:off x="6583594" y="1815625"/>
            <a:ext cx="5091113" cy="615553"/>
          </a:xfrm>
          <a:prstGeom prst="rect">
            <a:avLst/>
          </a:prstGeom>
          <a:noFill/>
        </p:spPr>
        <p:txBody>
          <a:bodyPr wrap="square" rtlCol="0">
            <a:spAutoFit/>
          </a:bodyPr>
          <a:lstStyle/>
          <a:p>
            <a:r>
              <a:rPr lang="da-DK" sz="3400" b="1"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t>Nej, tak</a:t>
            </a:r>
          </a:p>
        </p:txBody>
      </p:sp>
      <p:sp>
        <p:nvSpPr>
          <p:cNvPr id="10" name="Tekstfelt 9">
            <a:extLst>
              <a:ext uri="{FF2B5EF4-FFF2-40B4-BE49-F238E27FC236}">
                <a16:creationId xmlns:a16="http://schemas.microsoft.com/office/drawing/2014/main" id="{4CA1DF2A-F0F1-DE82-0EE5-64D07300DE54}"/>
              </a:ext>
            </a:extLst>
          </p:cNvPr>
          <p:cNvSpPr txBox="1"/>
          <p:nvPr/>
        </p:nvSpPr>
        <p:spPr>
          <a:xfrm>
            <a:off x="872194" y="2663800"/>
            <a:ext cx="4839206" cy="2800767"/>
          </a:xfrm>
          <a:prstGeom prst="rect">
            <a:avLst/>
          </a:prstGeom>
          <a:noFill/>
        </p:spPr>
        <p:txBody>
          <a:bodyPr wrap="square" rtlCol="0">
            <a:spAutoFit/>
          </a:bodyPr>
          <a:lstStyle/>
          <a:p>
            <a:pPr marL="285750" indent="-285750">
              <a:buFont typeface="Arial" panose="020B0604020202020204" pitchFamily="34" charset="0"/>
              <a:buChar char="•"/>
            </a:pPr>
            <a: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Glasflasker uden pant</a:t>
            </a:r>
            <a:b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endPar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Konservesglas</a:t>
            </a:r>
            <a:b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endPar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Glas-emballage </a:t>
            </a:r>
            <a:b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endPar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Drikkeglas</a:t>
            </a:r>
            <a:b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endPar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Vitaminglas</a:t>
            </a:r>
            <a:b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p>
          <a:p>
            <a:pPr marL="285750" indent="-285750">
              <a:buFont typeface="Arial" panose="020B0604020202020204" pitchFamily="34" charset="0"/>
              <a:buChar char="•"/>
            </a:pPr>
            <a: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Glasskår fra alle ovenstående</a:t>
            </a:r>
          </a:p>
        </p:txBody>
      </p:sp>
      <p:sp>
        <p:nvSpPr>
          <p:cNvPr id="11" name="Tekstfelt 10">
            <a:extLst>
              <a:ext uri="{FF2B5EF4-FFF2-40B4-BE49-F238E27FC236}">
                <a16:creationId xmlns:a16="http://schemas.microsoft.com/office/drawing/2014/main" id="{F93AF938-4B2A-7F44-EB7A-B3D08AB0F0B7}"/>
              </a:ext>
            </a:extLst>
          </p:cNvPr>
          <p:cNvSpPr txBox="1"/>
          <p:nvPr/>
        </p:nvSpPr>
        <p:spPr>
          <a:xfrm>
            <a:off x="6583594" y="2663799"/>
            <a:ext cx="4839206" cy="3293209"/>
          </a:xfrm>
          <a:prstGeom prst="rect">
            <a:avLst/>
          </a:prstGeom>
          <a:noFill/>
        </p:spPr>
        <p:txBody>
          <a:bodyPr wrap="square" rtlCol="0">
            <a:spAutoFit/>
          </a:bodyPr>
          <a:lstStyle/>
          <a:p>
            <a:pPr marL="285750" indent="-285750">
              <a:buFont typeface="Arial" panose="020B0604020202020204" pitchFamily="34" charset="0"/>
              <a:buChar char="•"/>
            </a:pPr>
            <a:r>
              <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t>Keramik eller porcelæn</a:t>
            </a:r>
            <a:br>
              <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br>
            <a:endPar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t>Vinduesglas</a:t>
            </a:r>
            <a:br>
              <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br>
            <a:endPar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t>Kemikalieflasker</a:t>
            </a:r>
            <a:br>
              <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br>
            <a:endPar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t>Spejle</a:t>
            </a:r>
            <a:br>
              <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br>
            <a:endPar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t>Elpærer</a:t>
            </a:r>
            <a:br>
              <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br>
            <a:endPar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t>Medicinglas</a:t>
            </a:r>
          </a:p>
          <a:p>
            <a:pPr marL="285750" indent="-285750">
              <a:buFont typeface="Arial" panose="020B0604020202020204" pitchFamily="34" charset="0"/>
              <a:buChar char="•"/>
            </a:pPr>
            <a:endPar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t>Ildfast glas (ovn-fade)</a:t>
            </a:r>
          </a:p>
        </p:txBody>
      </p:sp>
      <p:pic>
        <p:nvPicPr>
          <p:cNvPr id="12" name="Billede 11">
            <a:extLst>
              <a:ext uri="{FF2B5EF4-FFF2-40B4-BE49-F238E27FC236}">
                <a16:creationId xmlns:a16="http://schemas.microsoft.com/office/drawing/2014/main" id="{932F93F3-FDAB-FEF4-5D7E-0E9CDA03C705}"/>
              </a:ext>
            </a:extLst>
          </p:cNvPr>
          <p:cNvPicPr>
            <a:picLocks noChangeAspect="1"/>
          </p:cNvPicPr>
          <p:nvPr/>
        </p:nvPicPr>
        <p:blipFill>
          <a:blip r:embed="rId4"/>
          <a:stretch>
            <a:fillRect/>
          </a:stretch>
        </p:blipFill>
        <p:spPr>
          <a:xfrm>
            <a:off x="9486899" y="1136929"/>
            <a:ext cx="2705101" cy="615553"/>
          </a:xfrm>
          <a:prstGeom prst="rect">
            <a:avLst/>
          </a:prstGeom>
        </p:spPr>
      </p:pic>
      <p:sp>
        <p:nvSpPr>
          <p:cNvPr id="13" name="Tekstfelt 12">
            <a:extLst>
              <a:ext uri="{FF2B5EF4-FFF2-40B4-BE49-F238E27FC236}">
                <a16:creationId xmlns:a16="http://schemas.microsoft.com/office/drawing/2014/main" id="{3F87A1E6-C345-A54C-AA2A-4138BE6C416F}"/>
              </a:ext>
            </a:extLst>
          </p:cNvPr>
          <p:cNvSpPr txBox="1"/>
          <p:nvPr/>
        </p:nvSpPr>
        <p:spPr>
          <a:xfrm>
            <a:off x="9817893" y="1255109"/>
            <a:ext cx="5091113" cy="373064"/>
          </a:xfrm>
          <a:prstGeom prst="rect">
            <a:avLst/>
          </a:prstGeom>
          <a:noFill/>
        </p:spPr>
        <p:txBody>
          <a:bodyPr wrap="square" rtlCol="0">
            <a:spAutoFit/>
          </a:bodyPr>
          <a:lstStyle/>
          <a:p>
            <a:r>
              <a:rPr lang="da-DK"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Glas</a:t>
            </a:r>
          </a:p>
        </p:txBody>
      </p:sp>
      <p:sp>
        <p:nvSpPr>
          <p:cNvPr id="5" name="Rektangel 4">
            <a:extLst>
              <a:ext uri="{FF2B5EF4-FFF2-40B4-BE49-F238E27FC236}">
                <a16:creationId xmlns:a16="http://schemas.microsoft.com/office/drawing/2014/main" id="{C1F2C87A-D51E-327B-740D-96F08313DF29}"/>
              </a:ext>
            </a:extLst>
          </p:cNvPr>
          <p:cNvSpPr/>
          <p:nvPr/>
        </p:nvSpPr>
        <p:spPr>
          <a:xfrm>
            <a:off x="11674264" y="3801882"/>
            <a:ext cx="131581" cy="377299"/>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Afrundet rektangulær billedforklaring 4">
            <a:extLst>
              <a:ext uri="{FF2B5EF4-FFF2-40B4-BE49-F238E27FC236}">
                <a16:creationId xmlns:a16="http://schemas.microsoft.com/office/drawing/2014/main" id="{F5FB6418-3A9B-A442-1B1E-686034D01BC1}"/>
              </a:ext>
            </a:extLst>
          </p:cNvPr>
          <p:cNvSpPr/>
          <p:nvPr/>
        </p:nvSpPr>
        <p:spPr>
          <a:xfrm flipH="1">
            <a:off x="9419062" y="3092605"/>
            <a:ext cx="1682263" cy="864952"/>
          </a:xfrm>
          <a:prstGeom prst="wedgeRoundRectCallout">
            <a:avLst>
              <a:gd name="adj1" fmla="val -34165"/>
              <a:gd name="adj2" fmla="val 85573"/>
              <a:gd name="adj3" fmla="val 16667"/>
            </a:avLst>
          </a:prstGeom>
          <a:solidFill>
            <a:srgbClr val="017176"/>
          </a:solidFill>
          <a:ln>
            <a:solidFill>
              <a:srgbClr val="0171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15" name="Tekstfelt 7">
            <a:extLst>
              <a:ext uri="{FF2B5EF4-FFF2-40B4-BE49-F238E27FC236}">
                <a16:creationId xmlns:a16="http://schemas.microsoft.com/office/drawing/2014/main" id="{FFA9872C-30B5-220E-27B1-8B377F0D3660}"/>
              </a:ext>
            </a:extLst>
          </p:cNvPr>
          <p:cNvSpPr txBox="1"/>
          <p:nvPr/>
        </p:nvSpPr>
        <p:spPr>
          <a:xfrm>
            <a:off x="9490327" y="3166924"/>
            <a:ext cx="1596133" cy="738664"/>
          </a:xfrm>
          <a:prstGeom prst="rect">
            <a:avLst/>
          </a:prstGeom>
          <a:noFill/>
        </p:spPr>
        <p:txBody>
          <a:bodyPr wrap="square">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400" b="1" dirty="0">
                <a:solidFill>
                  <a:schemeClr val="bg1"/>
                </a:solidFill>
                <a:latin typeface="Bradley Hand ITC" panose="020F0502020204030204" pitchFamily="34" charset="0"/>
                <a:ea typeface="Brush Script MT" panose="03060802040406070304" pitchFamily="66" charset="-122"/>
                <a:cs typeface="Bradley Hand ITC" panose="020F0502020204030204" pitchFamily="34" charset="0"/>
              </a:rPr>
              <a:t>Keramik kan virkelig ødelægge min dag!</a:t>
            </a:r>
            <a:endParaRPr lang="da-DK" sz="1400" b="1" dirty="0">
              <a:latin typeface="Bradley Hand ITC" panose="020F0502020204030204" pitchFamily="34" charset="0"/>
              <a:ea typeface="Brush Script MT" panose="03060802040406070304" pitchFamily="66" charset="-122"/>
              <a:cs typeface="Bradley Hand ITC" panose="020F0502020204030204" pitchFamily="34" charset="0"/>
            </a:endParaRPr>
          </a:p>
        </p:txBody>
      </p:sp>
      <p:pic>
        <p:nvPicPr>
          <p:cNvPr id="4" name="Billede 3" descr="Et billede, der indeholder tekst, vektorgrafik&#10;&#10;Automatisk genereret beskrivelse">
            <a:extLst>
              <a:ext uri="{FF2B5EF4-FFF2-40B4-BE49-F238E27FC236}">
                <a16:creationId xmlns:a16="http://schemas.microsoft.com/office/drawing/2014/main" id="{6697C015-D366-7AA0-DA4A-8C41F5AD236B}"/>
              </a:ext>
            </a:extLst>
          </p:cNvPr>
          <p:cNvPicPr>
            <a:picLocks noChangeAspect="1"/>
          </p:cNvPicPr>
          <p:nvPr/>
        </p:nvPicPr>
        <p:blipFill>
          <a:blip r:embed="rId5"/>
          <a:stretch>
            <a:fillRect/>
          </a:stretch>
        </p:blipFill>
        <p:spPr>
          <a:xfrm>
            <a:off x="10047656" y="4289502"/>
            <a:ext cx="1959478" cy="2308841"/>
          </a:xfrm>
          <a:prstGeom prst="rect">
            <a:avLst/>
          </a:prstGeom>
        </p:spPr>
      </p:pic>
    </p:spTree>
    <p:extLst>
      <p:ext uri="{BB962C8B-B14F-4D97-AF65-F5344CB8AC3E}">
        <p14:creationId xmlns:p14="http://schemas.microsoft.com/office/powerpoint/2010/main" val="4149171094"/>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lede 12">
            <a:extLst>
              <a:ext uri="{FF2B5EF4-FFF2-40B4-BE49-F238E27FC236}">
                <a16:creationId xmlns:a16="http://schemas.microsoft.com/office/drawing/2014/main" id="{37625901-D014-40DD-08A9-E0C1A4825E3D}"/>
              </a:ext>
            </a:extLst>
          </p:cNvPr>
          <p:cNvPicPr>
            <a:picLocks noChangeAspect="1"/>
          </p:cNvPicPr>
          <p:nvPr/>
        </p:nvPicPr>
        <p:blipFill>
          <a:blip r:embed="rId2"/>
          <a:stretch>
            <a:fillRect/>
          </a:stretch>
        </p:blipFill>
        <p:spPr>
          <a:xfrm>
            <a:off x="384600" y="1470456"/>
            <a:ext cx="11438432" cy="5011577"/>
          </a:xfrm>
          <a:prstGeom prst="rect">
            <a:avLst/>
          </a:prstGeom>
        </p:spPr>
      </p:pic>
      <p:pic>
        <p:nvPicPr>
          <p:cNvPr id="3" name="Billede 2">
            <a:extLst>
              <a:ext uri="{FF2B5EF4-FFF2-40B4-BE49-F238E27FC236}">
                <a16:creationId xmlns:a16="http://schemas.microsoft.com/office/drawing/2014/main" id="{4650986D-C6B1-283A-1D26-F96E10B9D033}"/>
              </a:ext>
            </a:extLst>
          </p:cNvPr>
          <p:cNvPicPr>
            <a:picLocks noChangeAspect="1"/>
          </p:cNvPicPr>
          <p:nvPr/>
        </p:nvPicPr>
        <p:blipFill>
          <a:blip r:embed="rId3"/>
          <a:stretch>
            <a:fillRect/>
          </a:stretch>
        </p:blipFill>
        <p:spPr>
          <a:xfrm>
            <a:off x="384600" y="375967"/>
            <a:ext cx="1780785" cy="611661"/>
          </a:xfrm>
          <a:prstGeom prst="rect">
            <a:avLst/>
          </a:prstGeom>
        </p:spPr>
      </p:pic>
      <p:sp>
        <p:nvSpPr>
          <p:cNvPr id="2" name="Tekstfelt 1">
            <a:extLst>
              <a:ext uri="{FF2B5EF4-FFF2-40B4-BE49-F238E27FC236}">
                <a16:creationId xmlns:a16="http://schemas.microsoft.com/office/drawing/2014/main" id="{0DAC238B-C625-A31E-9A5F-6A3678A128CF}"/>
              </a:ext>
            </a:extLst>
          </p:cNvPr>
          <p:cNvSpPr txBox="1"/>
          <p:nvPr/>
        </p:nvSpPr>
        <p:spPr>
          <a:xfrm>
            <a:off x="827504" y="2960581"/>
            <a:ext cx="5652000" cy="2677656"/>
          </a:xfrm>
          <a:prstGeom prst="rect">
            <a:avLst/>
          </a:prstGeom>
          <a:noFill/>
        </p:spPr>
        <p:txBody>
          <a:bodyPr wrap="square" rtlCol="0">
            <a:spAutoFit/>
          </a:bodyPr>
          <a:lstStyle/>
          <a:p>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Metal er et meget hårdt og stærkt materiale, der kan holde i lang tid til mange ting. </a:t>
            </a:r>
          </a:p>
          <a:p>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Metal er naturlige materialer, der udvindes fra jorden gennem minedrift. </a:t>
            </a:r>
          </a:p>
          <a:p>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Der findes rigtig mange forskellige slags metaller, og hvert metal har sine egne egenskaber.</a:t>
            </a:r>
          </a:p>
          <a:p>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Nogle af de mest kendte er jern, kobber og aluminium. Mange skibe laves fx af jern, i elektronik bruges der kobber til ledninger mv. og aluminium bruges bl.a. til sodavandsdåser. </a:t>
            </a:r>
          </a:p>
        </p:txBody>
      </p:sp>
      <p:sp>
        <p:nvSpPr>
          <p:cNvPr id="12" name="Titel 1">
            <a:extLst>
              <a:ext uri="{FF2B5EF4-FFF2-40B4-BE49-F238E27FC236}">
                <a16:creationId xmlns:a16="http://schemas.microsoft.com/office/drawing/2014/main" id="{31BA7862-BE58-8D11-9168-0C6CBB55434E}"/>
              </a:ext>
            </a:extLst>
          </p:cNvPr>
          <p:cNvSpPr txBox="1">
            <a:spLocks/>
          </p:cNvSpPr>
          <p:nvPr/>
        </p:nvSpPr>
        <p:spPr>
          <a:xfrm>
            <a:off x="827504" y="1913524"/>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Lidt om metal</a:t>
            </a:r>
            <a:endParaRPr lang="da-DK" sz="3400" dirty="0">
              <a:solidFill>
                <a:schemeClr val="bg1"/>
              </a:solidFill>
            </a:endParaRPr>
          </a:p>
        </p:txBody>
      </p:sp>
      <p:sp>
        <p:nvSpPr>
          <p:cNvPr id="6" name="Afrundet rektangulær billedforklaring 4">
            <a:extLst>
              <a:ext uri="{FF2B5EF4-FFF2-40B4-BE49-F238E27FC236}">
                <a16:creationId xmlns:a16="http://schemas.microsoft.com/office/drawing/2014/main" id="{3751C89C-5644-09C3-F51D-D3782CD71B3A}"/>
              </a:ext>
            </a:extLst>
          </p:cNvPr>
          <p:cNvSpPr/>
          <p:nvPr/>
        </p:nvSpPr>
        <p:spPr>
          <a:xfrm flipH="1">
            <a:off x="5278246" y="357532"/>
            <a:ext cx="1903142" cy="644021"/>
          </a:xfrm>
          <a:prstGeom prst="wedgeRoundRectCallout">
            <a:avLst>
              <a:gd name="adj1" fmla="val -34165"/>
              <a:gd name="adj2" fmla="val 85573"/>
              <a:gd name="adj3" fmla="val 16667"/>
            </a:avLst>
          </a:prstGeom>
          <a:solidFill>
            <a:srgbClr val="017176"/>
          </a:solidFill>
          <a:ln>
            <a:solidFill>
              <a:srgbClr val="0171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7" name="Tekstfelt 7">
            <a:extLst>
              <a:ext uri="{FF2B5EF4-FFF2-40B4-BE49-F238E27FC236}">
                <a16:creationId xmlns:a16="http://schemas.microsoft.com/office/drawing/2014/main" id="{2EFA7968-4937-8DD7-2DC5-E601CACB6ABE}"/>
              </a:ext>
            </a:extLst>
          </p:cNvPr>
          <p:cNvSpPr txBox="1"/>
          <p:nvPr/>
        </p:nvSpPr>
        <p:spPr>
          <a:xfrm>
            <a:off x="5412286" y="425490"/>
            <a:ext cx="1709629" cy="523220"/>
          </a:xfrm>
          <a:prstGeom prst="rect">
            <a:avLst/>
          </a:prstGeom>
          <a:noFill/>
        </p:spPr>
        <p:txBody>
          <a:bodyPr wrap="square">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400" b="1" dirty="0">
                <a:solidFill>
                  <a:schemeClr val="bg1"/>
                </a:solidFill>
                <a:latin typeface="Bradley Hand ITC" panose="020F0502020204030204" pitchFamily="34" charset="0"/>
                <a:ea typeface="Brush Script MT" panose="03060802040406070304" pitchFamily="66" charset="-122"/>
                <a:cs typeface="Bradley Hand ITC" panose="020F0502020204030204" pitchFamily="34" charset="0"/>
              </a:rPr>
              <a:t>Jeg er den stærkeste i Affaldsklubben</a:t>
            </a:r>
            <a:endParaRPr lang="da-DK" sz="1400" b="1" dirty="0">
              <a:latin typeface="Bradley Hand ITC" panose="020F0502020204030204" pitchFamily="34" charset="0"/>
              <a:ea typeface="Brush Script MT" panose="03060802040406070304" pitchFamily="66" charset="-122"/>
              <a:cs typeface="Bradley Hand ITC" panose="020F0502020204030204" pitchFamily="34" charset="0"/>
            </a:endParaRPr>
          </a:p>
        </p:txBody>
      </p:sp>
      <p:pic>
        <p:nvPicPr>
          <p:cNvPr id="10" name="Billede 9" descr="Et billede, der indeholder person, hånd&#10;&#10;Automatisk genereret beskrivelse">
            <a:extLst>
              <a:ext uri="{FF2B5EF4-FFF2-40B4-BE49-F238E27FC236}">
                <a16:creationId xmlns:a16="http://schemas.microsoft.com/office/drawing/2014/main" id="{D6791BEF-CA30-430D-F0CF-610D63561711}"/>
              </a:ext>
            </a:extLst>
          </p:cNvPr>
          <p:cNvPicPr>
            <a:picLocks noChangeAspect="1"/>
          </p:cNvPicPr>
          <p:nvPr/>
        </p:nvPicPr>
        <p:blipFill>
          <a:blip r:embed="rId4"/>
          <a:stretch>
            <a:fillRect/>
          </a:stretch>
        </p:blipFill>
        <p:spPr>
          <a:xfrm>
            <a:off x="8376352" y="1695910"/>
            <a:ext cx="3206716" cy="4560663"/>
          </a:xfrm>
          <a:prstGeom prst="rect">
            <a:avLst/>
          </a:prstGeom>
        </p:spPr>
      </p:pic>
      <p:pic>
        <p:nvPicPr>
          <p:cNvPr id="14" name="Billede 13">
            <a:extLst>
              <a:ext uri="{FF2B5EF4-FFF2-40B4-BE49-F238E27FC236}">
                <a16:creationId xmlns:a16="http://schemas.microsoft.com/office/drawing/2014/main" id="{C5712C4E-3B7D-33C1-C225-DF907D543C80}"/>
              </a:ext>
            </a:extLst>
          </p:cNvPr>
          <p:cNvPicPr>
            <a:picLocks noChangeAspect="1"/>
          </p:cNvPicPr>
          <p:nvPr/>
        </p:nvPicPr>
        <p:blipFill>
          <a:blip r:embed="rId5"/>
          <a:stretch>
            <a:fillRect/>
          </a:stretch>
        </p:blipFill>
        <p:spPr>
          <a:xfrm>
            <a:off x="6291988" y="1031289"/>
            <a:ext cx="2011957" cy="2475026"/>
          </a:xfrm>
          <a:prstGeom prst="rect">
            <a:avLst/>
          </a:prstGeom>
        </p:spPr>
      </p:pic>
    </p:spTree>
    <p:extLst>
      <p:ext uri="{BB962C8B-B14F-4D97-AF65-F5344CB8AC3E}">
        <p14:creationId xmlns:p14="http://schemas.microsoft.com/office/powerpoint/2010/main" val="2220161645"/>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lede 12">
            <a:extLst>
              <a:ext uri="{FF2B5EF4-FFF2-40B4-BE49-F238E27FC236}">
                <a16:creationId xmlns:a16="http://schemas.microsoft.com/office/drawing/2014/main" id="{37625901-D014-40DD-08A9-E0C1A4825E3D}"/>
              </a:ext>
            </a:extLst>
          </p:cNvPr>
          <p:cNvPicPr>
            <a:picLocks noChangeAspect="1"/>
          </p:cNvPicPr>
          <p:nvPr/>
        </p:nvPicPr>
        <p:blipFill>
          <a:blip r:embed="rId2"/>
          <a:stretch>
            <a:fillRect/>
          </a:stretch>
        </p:blipFill>
        <p:spPr>
          <a:xfrm>
            <a:off x="384600" y="1470456"/>
            <a:ext cx="10454849" cy="5011577"/>
          </a:xfrm>
          <a:prstGeom prst="rect">
            <a:avLst/>
          </a:prstGeom>
        </p:spPr>
      </p:pic>
      <p:pic>
        <p:nvPicPr>
          <p:cNvPr id="14" name="Billede 13" descr="Et billede, der indeholder legetøj&#10;&#10;Automatisk genereret beskrivelse">
            <a:hlinkClick r:id="rId3"/>
            <a:extLst>
              <a:ext uri="{FF2B5EF4-FFF2-40B4-BE49-F238E27FC236}">
                <a16:creationId xmlns:a16="http://schemas.microsoft.com/office/drawing/2014/main" id="{83F71B88-6E8C-456C-F9F0-00A54AC6711C}"/>
              </a:ext>
            </a:extLst>
          </p:cNvPr>
          <p:cNvPicPr>
            <a:picLocks noChangeAspect="1"/>
          </p:cNvPicPr>
          <p:nvPr/>
        </p:nvPicPr>
        <p:blipFill>
          <a:blip r:embed="rId4"/>
          <a:stretch>
            <a:fillRect/>
          </a:stretch>
        </p:blipFill>
        <p:spPr>
          <a:xfrm>
            <a:off x="5206502" y="2001852"/>
            <a:ext cx="7513662" cy="3978775"/>
          </a:xfrm>
          <a:prstGeom prst="rect">
            <a:avLst/>
          </a:prstGeom>
        </p:spPr>
      </p:pic>
      <p:pic>
        <p:nvPicPr>
          <p:cNvPr id="3" name="Billede 2">
            <a:extLst>
              <a:ext uri="{FF2B5EF4-FFF2-40B4-BE49-F238E27FC236}">
                <a16:creationId xmlns:a16="http://schemas.microsoft.com/office/drawing/2014/main" id="{4650986D-C6B1-283A-1D26-F96E10B9D033}"/>
              </a:ext>
            </a:extLst>
          </p:cNvPr>
          <p:cNvPicPr>
            <a:picLocks noChangeAspect="1"/>
          </p:cNvPicPr>
          <p:nvPr/>
        </p:nvPicPr>
        <p:blipFill>
          <a:blip r:embed="rId5"/>
          <a:stretch>
            <a:fillRect/>
          </a:stretch>
        </p:blipFill>
        <p:spPr>
          <a:xfrm>
            <a:off x="384600" y="375967"/>
            <a:ext cx="1780785" cy="611661"/>
          </a:xfrm>
          <a:prstGeom prst="rect">
            <a:avLst/>
          </a:prstGeom>
        </p:spPr>
      </p:pic>
      <p:sp>
        <p:nvSpPr>
          <p:cNvPr id="4" name="Titel 1">
            <a:extLst>
              <a:ext uri="{FF2B5EF4-FFF2-40B4-BE49-F238E27FC236}">
                <a16:creationId xmlns:a16="http://schemas.microsoft.com/office/drawing/2014/main" id="{331CDBAD-2069-5D5F-1F06-6E114DB464EC}"/>
              </a:ext>
            </a:extLst>
          </p:cNvPr>
          <p:cNvSpPr txBox="1">
            <a:spLocks/>
          </p:cNvSpPr>
          <p:nvPr/>
        </p:nvSpPr>
        <p:spPr>
          <a:xfrm>
            <a:off x="978281" y="1895324"/>
            <a:ext cx="4981575" cy="232116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da-DK" sz="1800" spc="200" dirty="0">
                <a:solidFill>
                  <a:srgbClr val="037CBF"/>
                </a:solidFill>
                <a:latin typeface="Helvetica Neue" panose="02000503000000020004" pitchFamily="2" charset="0"/>
                <a:ea typeface="Helvetica Neue" panose="02000503000000020004" pitchFamily="2" charset="0"/>
                <a:cs typeface="Helvetica Neue" panose="02000503000000020004" pitchFamily="2" charset="0"/>
              </a:rPr>
              <a:t>FILM</a:t>
            </a:r>
            <a:endParaRPr lang="da-DK" sz="3600" spc="200" dirty="0">
              <a:solidFill>
                <a:srgbClr val="037CBF"/>
              </a:solidFill>
              <a:latin typeface="Helvetica Neue" panose="02000503000000020004" pitchFamily="2" charset="0"/>
              <a:ea typeface="Helvetica Neue" panose="02000503000000020004" pitchFamily="2" charset="0"/>
              <a:cs typeface="Helvetica Neue" panose="02000503000000020004" pitchFamily="2" charset="0"/>
            </a:endParaRPr>
          </a:p>
          <a:p>
            <a:pPr>
              <a:lnSpc>
                <a:spcPct val="100000"/>
              </a:lnSpc>
              <a:spcBef>
                <a:spcPts val="0"/>
              </a:spcBef>
            </a:pPr>
            <a:r>
              <a:rPr lang="da-DK" sz="36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Hvordan genanvendes </a:t>
            </a:r>
          </a:p>
          <a:p>
            <a:pPr>
              <a:lnSpc>
                <a:spcPct val="100000"/>
              </a:lnSpc>
              <a:spcBef>
                <a:spcPts val="0"/>
              </a:spcBef>
            </a:pPr>
            <a:r>
              <a:rPr lang="da-DK" sz="36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metal? </a:t>
            </a:r>
            <a:endParaRPr lang="da-DK" sz="3600" dirty="0">
              <a:solidFill>
                <a:schemeClr val="bg1"/>
              </a:solidFill>
            </a:endParaRPr>
          </a:p>
        </p:txBody>
      </p:sp>
      <p:grpSp>
        <p:nvGrpSpPr>
          <p:cNvPr id="2" name="Gruppe 1">
            <a:extLst>
              <a:ext uri="{FF2B5EF4-FFF2-40B4-BE49-F238E27FC236}">
                <a16:creationId xmlns:a16="http://schemas.microsoft.com/office/drawing/2014/main" id="{98956C88-196A-D992-5903-298BF683B327}"/>
              </a:ext>
            </a:extLst>
          </p:cNvPr>
          <p:cNvGrpSpPr/>
          <p:nvPr/>
        </p:nvGrpSpPr>
        <p:grpSpPr>
          <a:xfrm>
            <a:off x="8347519" y="3656536"/>
            <a:ext cx="866273" cy="854242"/>
            <a:chOff x="9197108" y="3604869"/>
            <a:chExt cx="866273" cy="854242"/>
          </a:xfrm>
        </p:grpSpPr>
        <p:sp>
          <p:nvSpPr>
            <p:cNvPr id="7" name="Ellipse 6">
              <a:extLst>
                <a:ext uri="{FF2B5EF4-FFF2-40B4-BE49-F238E27FC236}">
                  <a16:creationId xmlns:a16="http://schemas.microsoft.com/office/drawing/2014/main" id="{3D65A2B0-0CA0-8E69-74B3-1DF96C9DB813}"/>
                </a:ext>
              </a:extLst>
            </p:cNvPr>
            <p:cNvSpPr/>
            <p:nvPr/>
          </p:nvSpPr>
          <p:spPr>
            <a:xfrm>
              <a:off x="9197108" y="3604869"/>
              <a:ext cx="866273" cy="854242"/>
            </a:xfrm>
            <a:prstGeom prst="ellipse">
              <a:avLst/>
            </a:prstGeom>
            <a:solidFill>
              <a:srgbClr val="5A94CE"/>
            </a:solidFill>
            <a:ln>
              <a:solidFill>
                <a:srgbClr val="5A94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2" name="Grafik 11" descr="Afspil med massiv udfyldning">
              <a:hlinkClick r:id="rId3"/>
              <a:extLst>
                <a:ext uri="{FF2B5EF4-FFF2-40B4-BE49-F238E27FC236}">
                  <a16:creationId xmlns:a16="http://schemas.microsoft.com/office/drawing/2014/main" id="{135C1898-74D1-9183-1C87-EE395B33DF7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44459" y="3672529"/>
              <a:ext cx="718922" cy="718922"/>
            </a:xfrm>
            <a:prstGeom prst="rect">
              <a:avLst/>
            </a:prstGeom>
          </p:spPr>
        </p:pic>
      </p:grpSp>
      <p:pic>
        <p:nvPicPr>
          <p:cNvPr id="9" name="Billede 8">
            <a:extLst>
              <a:ext uri="{FF2B5EF4-FFF2-40B4-BE49-F238E27FC236}">
                <a16:creationId xmlns:a16="http://schemas.microsoft.com/office/drawing/2014/main" id="{4DDABE28-2442-C227-D65B-9CDF52C5B462}"/>
              </a:ext>
            </a:extLst>
          </p:cNvPr>
          <p:cNvPicPr>
            <a:picLocks noChangeAspect="1"/>
          </p:cNvPicPr>
          <p:nvPr/>
        </p:nvPicPr>
        <p:blipFill>
          <a:blip r:embed="rId8"/>
          <a:stretch>
            <a:fillRect/>
          </a:stretch>
        </p:blipFill>
        <p:spPr>
          <a:xfrm>
            <a:off x="1019199" y="4405066"/>
            <a:ext cx="1809408" cy="2321160"/>
          </a:xfrm>
          <a:prstGeom prst="rect">
            <a:avLst/>
          </a:prstGeom>
        </p:spPr>
      </p:pic>
      <p:sp>
        <p:nvSpPr>
          <p:cNvPr id="10" name="Afrundet rektangulær billedforklaring 9">
            <a:extLst>
              <a:ext uri="{FF2B5EF4-FFF2-40B4-BE49-F238E27FC236}">
                <a16:creationId xmlns:a16="http://schemas.microsoft.com/office/drawing/2014/main" id="{C6580C83-F3DA-CB3E-9DB1-F6B237F92D99}"/>
              </a:ext>
            </a:extLst>
          </p:cNvPr>
          <p:cNvSpPr/>
          <p:nvPr/>
        </p:nvSpPr>
        <p:spPr>
          <a:xfrm>
            <a:off x="2756705" y="4490222"/>
            <a:ext cx="1886167" cy="716626"/>
          </a:xfrm>
          <a:prstGeom prst="wedgeRoundRectCallout">
            <a:avLst>
              <a:gd name="adj1" fmla="val -42562"/>
              <a:gd name="adj2" fmla="val 87486"/>
              <a:gd name="adj3" fmla="val 16667"/>
            </a:avLst>
          </a:prstGeom>
          <a:solidFill>
            <a:srgbClr val="017176"/>
          </a:solidFill>
          <a:ln>
            <a:solidFill>
              <a:srgbClr val="0171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Tekstfelt 7">
            <a:extLst>
              <a:ext uri="{FF2B5EF4-FFF2-40B4-BE49-F238E27FC236}">
                <a16:creationId xmlns:a16="http://schemas.microsoft.com/office/drawing/2014/main" id="{D4CB2F62-51D3-2A13-546B-5AEC49853073}"/>
              </a:ext>
            </a:extLst>
          </p:cNvPr>
          <p:cNvSpPr txBox="1"/>
          <p:nvPr/>
        </p:nvSpPr>
        <p:spPr>
          <a:xfrm>
            <a:off x="2883963" y="4589187"/>
            <a:ext cx="1720635" cy="523220"/>
          </a:xfrm>
          <a:prstGeom prst="rect">
            <a:avLst/>
          </a:prstGeom>
          <a:noFill/>
        </p:spPr>
        <p:txBody>
          <a:bodyPr wrap="square">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400" b="1" dirty="0">
                <a:solidFill>
                  <a:schemeClr val="bg1"/>
                </a:solidFill>
                <a:latin typeface="Bradley Hand ITC" panose="020F0502020204030204" pitchFamily="34" charset="0"/>
                <a:ea typeface="Brush Script MT" panose="03060802040406070304" pitchFamily="66" charset="-122"/>
                <a:cs typeface="Bradley Hand ITC" panose="020F0502020204030204" pitchFamily="34" charset="0"/>
              </a:rPr>
              <a:t>Jeg bliver flået i stumper og stykker</a:t>
            </a:r>
            <a:endParaRPr lang="da-DK" sz="1400" b="1" dirty="0">
              <a:latin typeface="Bradley Hand ITC" panose="020F0502020204030204" pitchFamily="34" charset="0"/>
              <a:ea typeface="Brush Script MT" panose="03060802040406070304" pitchFamily="66" charset="-122"/>
              <a:cs typeface="Bradley Hand ITC" panose="020F0502020204030204" pitchFamily="34" charset="0"/>
            </a:endParaRPr>
          </a:p>
        </p:txBody>
      </p:sp>
      <p:sp>
        <p:nvSpPr>
          <p:cNvPr id="6" name="Tekstfelt 5">
            <a:extLst>
              <a:ext uri="{FF2B5EF4-FFF2-40B4-BE49-F238E27FC236}">
                <a16:creationId xmlns:a16="http://schemas.microsoft.com/office/drawing/2014/main" id="{83EE22EF-39E9-9256-C2E2-26B643C7CFF8}"/>
              </a:ext>
            </a:extLst>
          </p:cNvPr>
          <p:cNvSpPr txBox="1"/>
          <p:nvPr/>
        </p:nvSpPr>
        <p:spPr>
          <a:xfrm>
            <a:off x="5113590" y="6012180"/>
            <a:ext cx="6360458" cy="369332"/>
          </a:xfrm>
          <a:prstGeom prst="rect">
            <a:avLst/>
          </a:prstGeom>
          <a:noFill/>
        </p:spPr>
        <p:txBody>
          <a:bodyPr wrap="square">
            <a:spAutoFit/>
          </a:bodyPr>
          <a:lstStyle/>
          <a:p>
            <a:r>
              <a:rPr lang="da-DK" dirty="0">
                <a:solidFill>
                  <a:schemeClr val="bg1"/>
                </a:solidFill>
                <a:hlinkClick r:id="rId3">
                  <a:extLst>
                    <a:ext uri="{A12FA001-AC4F-418D-AE19-62706E023703}">
                      <ahyp:hlinkClr xmlns:ahyp="http://schemas.microsoft.com/office/drawing/2018/hyperlinkcolor" val="tx"/>
                    </a:ext>
                  </a:extLst>
                </a:hlinkClick>
              </a:rPr>
              <a:t>https://youtu.be/9RYc64ZstsE</a:t>
            </a:r>
            <a:endParaRPr lang="da-DK" dirty="0">
              <a:solidFill>
                <a:schemeClr val="bg1"/>
              </a:solidFill>
            </a:endParaRPr>
          </a:p>
        </p:txBody>
      </p:sp>
    </p:spTree>
    <p:extLst>
      <p:ext uri="{BB962C8B-B14F-4D97-AF65-F5344CB8AC3E}">
        <p14:creationId xmlns:p14="http://schemas.microsoft.com/office/powerpoint/2010/main" val="918231075"/>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6B299B00-3C44-3F47-CDF5-95026156E152}"/>
              </a:ext>
            </a:extLst>
          </p:cNvPr>
          <p:cNvPicPr>
            <a:picLocks noChangeAspect="1"/>
          </p:cNvPicPr>
          <p:nvPr/>
        </p:nvPicPr>
        <p:blipFill>
          <a:blip r:embed="rId2"/>
          <a:stretch>
            <a:fillRect/>
          </a:stretch>
        </p:blipFill>
        <p:spPr>
          <a:xfrm>
            <a:off x="384600" y="1470456"/>
            <a:ext cx="5711400" cy="5011577"/>
          </a:xfrm>
          <a:prstGeom prst="rect">
            <a:avLst/>
          </a:prstGeom>
        </p:spPr>
      </p:pic>
      <p:pic>
        <p:nvPicPr>
          <p:cNvPr id="3" name="Billede 2">
            <a:extLst>
              <a:ext uri="{FF2B5EF4-FFF2-40B4-BE49-F238E27FC236}">
                <a16:creationId xmlns:a16="http://schemas.microsoft.com/office/drawing/2014/main" id="{3FE60002-82C2-7D02-3CF4-5DB2A7B31C65}"/>
              </a:ext>
            </a:extLst>
          </p:cNvPr>
          <p:cNvPicPr>
            <a:picLocks noChangeAspect="1"/>
          </p:cNvPicPr>
          <p:nvPr/>
        </p:nvPicPr>
        <p:blipFill>
          <a:blip r:embed="rId3">
            <a:alphaModFix amt="35000"/>
          </a:blip>
          <a:stretch>
            <a:fillRect/>
          </a:stretch>
        </p:blipFill>
        <p:spPr>
          <a:xfrm>
            <a:off x="384600" y="375967"/>
            <a:ext cx="1780785" cy="611661"/>
          </a:xfrm>
          <a:prstGeom prst="rect">
            <a:avLst/>
          </a:prstGeom>
        </p:spPr>
      </p:pic>
      <p:sp>
        <p:nvSpPr>
          <p:cNvPr id="6" name="Rektangel 5">
            <a:extLst>
              <a:ext uri="{FF2B5EF4-FFF2-40B4-BE49-F238E27FC236}">
                <a16:creationId xmlns:a16="http://schemas.microsoft.com/office/drawing/2014/main" id="{C09CAF14-39BA-6237-3959-2CC03EC48506}"/>
              </a:ext>
            </a:extLst>
          </p:cNvPr>
          <p:cNvSpPr/>
          <p:nvPr/>
        </p:nvSpPr>
        <p:spPr>
          <a:xfrm>
            <a:off x="384600" y="1470456"/>
            <a:ext cx="5711400" cy="5011577"/>
          </a:xfrm>
          <a:prstGeom prst="rect">
            <a:avLst/>
          </a:prstGeom>
          <a:solidFill>
            <a:srgbClr val="5A6E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6">
            <a:extLst>
              <a:ext uri="{FF2B5EF4-FFF2-40B4-BE49-F238E27FC236}">
                <a16:creationId xmlns:a16="http://schemas.microsoft.com/office/drawing/2014/main" id="{76D90D9D-1FE7-AA77-A817-301500D4F0D0}"/>
              </a:ext>
            </a:extLst>
          </p:cNvPr>
          <p:cNvSpPr/>
          <p:nvPr/>
        </p:nvSpPr>
        <p:spPr>
          <a:xfrm>
            <a:off x="6096000" y="1470456"/>
            <a:ext cx="5711400" cy="5011577"/>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a:extLst>
              <a:ext uri="{FF2B5EF4-FFF2-40B4-BE49-F238E27FC236}">
                <a16:creationId xmlns:a16="http://schemas.microsoft.com/office/drawing/2014/main" id="{30CDB64F-FA0E-5D8B-4261-FB5A78946BE8}"/>
              </a:ext>
            </a:extLst>
          </p:cNvPr>
          <p:cNvSpPr txBox="1"/>
          <p:nvPr/>
        </p:nvSpPr>
        <p:spPr>
          <a:xfrm>
            <a:off x="872194" y="1785889"/>
            <a:ext cx="5091113" cy="615553"/>
          </a:xfrm>
          <a:prstGeom prst="rect">
            <a:avLst/>
          </a:prstGeom>
          <a:noFill/>
        </p:spPr>
        <p:txBody>
          <a:bodyPr wrap="square" rtlCol="0">
            <a:spAutoFit/>
          </a:bodyPr>
          <a:lstStyle/>
          <a:p>
            <a:r>
              <a:rPr lang="da-DK" sz="3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Ja, tak</a:t>
            </a:r>
          </a:p>
        </p:txBody>
      </p:sp>
      <p:sp>
        <p:nvSpPr>
          <p:cNvPr id="9" name="Tekstfelt 8">
            <a:extLst>
              <a:ext uri="{FF2B5EF4-FFF2-40B4-BE49-F238E27FC236}">
                <a16:creationId xmlns:a16="http://schemas.microsoft.com/office/drawing/2014/main" id="{CB05570B-FD56-8918-B5DF-28223C60AE9B}"/>
              </a:ext>
            </a:extLst>
          </p:cNvPr>
          <p:cNvSpPr txBox="1"/>
          <p:nvPr/>
        </p:nvSpPr>
        <p:spPr>
          <a:xfrm>
            <a:off x="6583594" y="1785889"/>
            <a:ext cx="5091113" cy="615553"/>
          </a:xfrm>
          <a:prstGeom prst="rect">
            <a:avLst/>
          </a:prstGeom>
          <a:noFill/>
        </p:spPr>
        <p:txBody>
          <a:bodyPr wrap="square" rtlCol="0">
            <a:spAutoFit/>
          </a:bodyPr>
          <a:lstStyle/>
          <a:p>
            <a:r>
              <a:rPr lang="da-DK" sz="3400" b="1"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t>Nej, tak</a:t>
            </a:r>
          </a:p>
        </p:txBody>
      </p:sp>
      <p:sp>
        <p:nvSpPr>
          <p:cNvPr id="10" name="Tekstfelt 9">
            <a:extLst>
              <a:ext uri="{FF2B5EF4-FFF2-40B4-BE49-F238E27FC236}">
                <a16:creationId xmlns:a16="http://schemas.microsoft.com/office/drawing/2014/main" id="{4CA1DF2A-F0F1-DE82-0EE5-64D07300DE54}"/>
              </a:ext>
            </a:extLst>
          </p:cNvPr>
          <p:cNvSpPr txBox="1"/>
          <p:nvPr/>
        </p:nvSpPr>
        <p:spPr>
          <a:xfrm>
            <a:off x="872194" y="2589460"/>
            <a:ext cx="4839206" cy="3293209"/>
          </a:xfrm>
          <a:prstGeom prst="rect">
            <a:avLst/>
          </a:prstGeom>
          <a:noFill/>
        </p:spPr>
        <p:txBody>
          <a:bodyPr wrap="square" rtlCol="0">
            <a:spAutoFit/>
          </a:bodyPr>
          <a:lstStyle/>
          <a:p>
            <a:pPr marL="285750" indent="-285750">
              <a:buFont typeface="Arial" panose="020B0604020202020204" pitchFamily="34" charset="0"/>
              <a:buChar char="•"/>
            </a:pPr>
            <a: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Konservesdåser</a:t>
            </a:r>
            <a:b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endPar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Øl- og sodavandsdåser uden pant </a:t>
            </a:r>
            <a:b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endPar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Gryder og pander</a:t>
            </a:r>
            <a:b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p>
          <a:p>
            <a:pPr marL="285750" indent="-285750">
              <a:buFont typeface="Arial" panose="020B0604020202020204" pitchFamily="34" charset="0"/>
              <a:buChar char="•"/>
            </a:pPr>
            <a: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Bestik</a:t>
            </a:r>
          </a:p>
          <a:p>
            <a:pPr marL="285750" indent="-285750">
              <a:buFont typeface="Arial" panose="020B0604020202020204" pitchFamily="34" charset="0"/>
              <a:buChar char="•"/>
            </a:pPr>
            <a:endPar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Søm og skruer</a:t>
            </a:r>
          </a:p>
          <a:p>
            <a:pPr marL="285750" indent="-285750">
              <a:buFont typeface="Arial" panose="020B0604020202020204" pitchFamily="34" charset="0"/>
              <a:buChar char="•"/>
            </a:pPr>
            <a:endPar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Kapsler og låg</a:t>
            </a:r>
          </a:p>
          <a:p>
            <a:pPr marL="285750" indent="-285750">
              <a:buFont typeface="Arial" panose="020B0604020202020204" pitchFamily="34" charset="0"/>
              <a:buChar char="•"/>
            </a:pPr>
            <a:endPar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Stanniol</a:t>
            </a:r>
          </a:p>
        </p:txBody>
      </p:sp>
      <p:sp>
        <p:nvSpPr>
          <p:cNvPr id="11" name="Tekstfelt 10">
            <a:extLst>
              <a:ext uri="{FF2B5EF4-FFF2-40B4-BE49-F238E27FC236}">
                <a16:creationId xmlns:a16="http://schemas.microsoft.com/office/drawing/2014/main" id="{F93AF938-4B2A-7F44-EB7A-B3D08AB0F0B7}"/>
              </a:ext>
            </a:extLst>
          </p:cNvPr>
          <p:cNvSpPr txBox="1"/>
          <p:nvPr/>
        </p:nvSpPr>
        <p:spPr>
          <a:xfrm>
            <a:off x="6583593" y="2589459"/>
            <a:ext cx="4457219" cy="2800767"/>
          </a:xfrm>
          <a:prstGeom prst="rect">
            <a:avLst/>
          </a:prstGeom>
          <a:noFill/>
        </p:spPr>
        <p:txBody>
          <a:bodyPr wrap="square" rtlCol="0">
            <a:spAutoFit/>
          </a:bodyPr>
          <a:lstStyle/>
          <a:p>
            <a:pPr marL="285750" indent="-285750">
              <a:buFont typeface="Arial" panose="020B0604020202020204" pitchFamily="34" charset="0"/>
              <a:buChar char="•"/>
            </a:pPr>
            <a:r>
              <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t>Gasflasker og trykflasker</a:t>
            </a:r>
            <a:br>
              <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br>
            <a:endPar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t>Spraydåser</a:t>
            </a:r>
          </a:p>
          <a:p>
            <a:pPr marL="285750" indent="-285750">
              <a:buFont typeface="Arial" panose="020B0604020202020204" pitchFamily="34" charset="0"/>
              <a:buChar char="•"/>
            </a:pPr>
            <a:endPar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t>Metal med elektronik</a:t>
            </a:r>
          </a:p>
          <a:p>
            <a:pPr marL="285750" indent="-285750">
              <a:buFont typeface="Arial" panose="020B0604020202020204" pitchFamily="34" charset="0"/>
              <a:buChar char="•"/>
            </a:pPr>
            <a:endPar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t>Batterier</a:t>
            </a:r>
          </a:p>
          <a:p>
            <a:pPr marL="285750" indent="-285750">
              <a:buFont typeface="Arial" panose="020B0604020202020204" pitchFamily="34" charset="0"/>
              <a:buChar char="•"/>
            </a:pPr>
            <a:endPar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t>Kanyler</a:t>
            </a:r>
          </a:p>
          <a:p>
            <a:pPr marL="285750" indent="-285750">
              <a:buFont typeface="Arial" panose="020B0604020202020204" pitchFamily="34" charset="0"/>
              <a:buChar char="•"/>
            </a:pPr>
            <a:endPar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6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t>Kaffekapsler med kaffe i</a:t>
            </a:r>
          </a:p>
        </p:txBody>
      </p:sp>
      <p:pic>
        <p:nvPicPr>
          <p:cNvPr id="12" name="Billede 11">
            <a:extLst>
              <a:ext uri="{FF2B5EF4-FFF2-40B4-BE49-F238E27FC236}">
                <a16:creationId xmlns:a16="http://schemas.microsoft.com/office/drawing/2014/main" id="{932F93F3-FDAB-FEF4-5D7E-0E9CDA03C705}"/>
              </a:ext>
            </a:extLst>
          </p:cNvPr>
          <p:cNvPicPr>
            <a:picLocks noChangeAspect="1"/>
          </p:cNvPicPr>
          <p:nvPr/>
        </p:nvPicPr>
        <p:blipFill>
          <a:blip r:embed="rId4"/>
          <a:stretch>
            <a:fillRect/>
          </a:stretch>
        </p:blipFill>
        <p:spPr>
          <a:xfrm>
            <a:off x="9486899" y="1136929"/>
            <a:ext cx="2705101" cy="615553"/>
          </a:xfrm>
          <a:prstGeom prst="rect">
            <a:avLst/>
          </a:prstGeom>
        </p:spPr>
      </p:pic>
      <p:sp>
        <p:nvSpPr>
          <p:cNvPr id="13" name="Tekstfelt 12">
            <a:extLst>
              <a:ext uri="{FF2B5EF4-FFF2-40B4-BE49-F238E27FC236}">
                <a16:creationId xmlns:a16="http://schemas.microsoft.com/office/drawing/2014/main" id="{3F87A1E6-C345-A54C-AA2A-4138BE6C416F}"/>
              </a:ext>
            </a:extLst>
          </p:cNvPr>
          <p:cNvSpPr txBox="1"/>
          <p:nvPr/>
        </p:nvSpPr>
        <p:spPr>
          <a:xfrm>
            <a:off x="9817893" y="1255109"/>
            <a:ext cx="5091113" cy="373064"/>
          </a:xfrm>
          <a:prstGeom prst="rect">
            <a:avLst/>
          </a:prstGeom>
          <a:noFill/>
        </p:spPr>
        <p:txBody>
          <a:bodyPr wrap="square" rtlCol="0">
            <a:spAutoFit/>
          </a:bodyPr>
          <a:lstStyle/>
          <a:p>
            <a:r>
              <a:rPr lang="da-DK"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Metal</a:t>
            </a:r>
          </a:p>
        </p:txBody>
      </p:sp>
      <p:sp>
        <p:nvSpPr>
          <p:cNvPr id="5" name="Rektangel 4">
            <a:extLst>
              <a:ext uri="{FF2B5EF4-FFF2-40B4-BE49-F238E27FC236}">
                <a16:creationId xmlns:a16="http://schemas.microsoft.com/office/drawing/2014/main" id="{C1F2C87A-D51E-327B-740D-96F08313DF29}"/>
              </a:ext>
            </a:extLst>
          </p:cNvPr>
          <p:cNvSpPr/>
          <p:nvPr/>
        </p:nvSpPr>
        <p:spPr>
          <a:xfrm>
            <a:off x="11674264" y="3801882"/>
            <a:ext cx="131581" cy="377299"/>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Afrundet rektangulær billedforklaring 4">
            <a:extLst>
              <a:ext uri="{FF2B5EF4-FFF2-40B4-BE49-F238E27FC236}">
                <a16:creationId xmlns:a16="http://schemas.microsoft.com/office/drawing/2014/main" id="{8C4BC199-B09C-3E17-C447-BB9427D40F69}"/>
              </a:ext>
            </a:extLst>
          </p:cNvPr>
          <p:cNvSpPr/>
          <p:nvPr/>
        </p:nvSpPr>
        <p:spPr>
          <a:xfrm flipH="1">
            <a:off x="9612575" y="3358340"/>
            <a:ext cx="1900745" cy="785476"/>
          </a:xfrm>
          <a:prstGeom prst="wedgeRoundRectCallout">
            <a:avLst>
              <a:gd name="adj1" fmla="val -16956"/>
              <a:gd name="adj2" fmla="val 78948"/>
              <a:gd name="adj3" fmla="val 16667"/>
            </a:avLst>
          </a:prstGeom>
          <a:solidFill>
            <a:srgbClr val="017176"/>
          </a:solidFill>
          <a:ln>
            <a:solidFill>
              <a:srgbClr val="0171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14" name="Tekstfelt 7">
            <a:extLst>
              <a:ext uri="{FF2B5EF4-FFF2-40B4-BE49-F238E27FC236}">
                <a16:creationId xmlns:a16="http://schemas.microsoft.com/office/drawing/2014/main" id="{ABB8AF8F-7205-70E6-EC81-F934A5869A82}"/>
              </a:ext>
            </a:extLst>
          </p:cNvPr>
          <p:cNvSpPr txBox="1"/>
          <p:nvPr/>
        </p:nvSpPr>
        <p:spPr>
          <a:xfrm>
            <a:off x="9702831" y="3501868"/>
            <a:ext cx="1810491" cy="523220"/>
          </a:xfrm>
          <a:prstGeom prst="rect">
            <a:avLst/>
          </a:prstGeom>
          <a:noFill/>
        </p:spPr>
        <p:txBody>
          <a:bodyPr wrap="square">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400" b="1" dirty="0">
                <a:solidFill>
                  <a:schemeClr val="bg1"/>
                </a:solidFill>
                <a:latin typeface="Bradley Hand ITC" panose="020F0502020204030204" pitchFamily="34" charset="0"/>
                <a:ea typeface="Brush Script MT" panose="03060802040406070304" pitchFamily="66" charset="-122"/>
                <a:cs typeface="Bradley Hand ITC" panose="020F0502020204030204" pitchFamily="34" charset="0"/>
              </a:rPr>
              <a:t>Hit med dit stanniol fra madpakken</a:t>
            </a:r>
            <a:endParaRPr lang="da-DK" sz="1400" b="1" dirty="0">
              <a:latin typeface="Bradley Hand ITC" panose="020F0502020204030204" pitchFamily="34" charset="0"/>
              <a:ea typeface="Brush Script MT" panose="03060802040406070304" pitchFamily="66" charset="-122"/>
              <a:cs typeface="Bradley Hand ITC" panose="020F0502020204030204" pitchFamily="34" charset="0"/>
            </a:endParaRPr>
          </a:p>
        </p:txBody>
      </p:sp>
      <p:pic>
        <p:nvPicPr>
          <p:cNvPr id="18" name="Billede 17">
            <a:extLst>
              <a:ext uri="{FF2B5EF4-FFF2-40B4-BE49-F238E27FC236}">
                <a16:creationId xmlns:a16="http://schemas.microsoft.com/office/drawing/2014/main" id="{2D6FAE74-572B-E3A4-60BD-3270D2633052}"/>
              </a:ext>
            </a:extLst>
          </p:cNvPr>
          <p:cNvPicPr>
            <a:picLocks noChangeAspect="1"/>
          </p:cNvPicPr>
          <p:nvPr/>
        </p:nvPicPr>
        <p:blipFill>
          <a:blip r:embed="rId5"/>
          <a:stretch>
            <a:fillRect/>
          </a:stretch>
        </p:blipFill>
        <p:spPr>
          <a:xfrm>
            <a:off x="9675077" y="4367104"/>
            <a:ext cx="1900744" cy="2338217"/>
          </a:xfrm>
          <a:prstGeom prst="rect">
            <a:avLst/>
          </a:prstGeom>
        </p:spPr>
      </p:pic>
    </p:spTree>
    <p:extLst>
      <p:ext uri="{BB962C8B-B14F-4D97-AF65-F5344CB8AC3E}">
        <p14:creationId xmlns:p14="http://schemas.microsoft.com/office/powerpoint/2010/main" val="1917747694"/>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lede 12">
            <a:extLst>
              <a:ext uri="{FF2B5EF4-FFF2-40B4-BE49-F238E27FC236}">
                <a16:creationId xmlns:a16="http://schemas.microsoft.com/office/drawing/2014/main" id="{37625901-D014-40DD-08A9-E0C1A4825E3D}"/>
              </a:ext>
            </a:extLst>
          </p:cNvPr>
          <p:cNvPicPr>
            <a:picLocks noChangeAspect="1"/>
          </p:cNvPicPr>
          <p:nvPr/>
        </p:nvPicPr>
        <p:blipFill>
          <a:blip r:embed="rId2"/>
          <a:stretch>
            <a:fillRect/>
          </a:stretch>
        </p:blipFill>
        <p:spPr>
          <a:xfrm>
            <a:off x="384599" y="1470456"/>
            <a:ext cx="11406348" cy="5011577"/>
          </a:xfrm>
          <a:prstGeom prst="rect">
            <a:avLst/>
          </a:prstGeom>
        </p:spPr>
      </p:pic>
      <p:pic>
        <p:nvPicPr>
          <p:cNvPr id="3" name="Billede 2">
            <a:extLst>
              <a:ext uri="{FF2B5EF4-FFF2-40B4-BE49-F238E27FC236}">
                <a16:creationId xmlns:a16="http://schemas.microsoft.com/office/drawing/2014/main" id="{4650986D-C6B1-283A-1D26-F96E10B9D033}"/>
              </a:ext>
            </a:extLst>
          </p:cNvPr>
          <p:cNvPicPr>
            <a:picLocks noChangeAspect="1"/>
          </p:cNvPicPr>
          <p:nvPr/>
        </p:nvPicPr>
        <p:blipFill>
          <a:blip r:embed="rId3"/>
          <a:stretch>
            <a:fillRect/>
          </a:stretch>
        </p:blipFill>
        <p:spPr>
          <a:xfrm>
            <a:off x="384600" y="375967"/>
            <a:ext cx="1780785" cy="611661"/>
          </a:xfrm>
          <a:prstGeom prst="rect">
            <a:avLst/>
          </a:prstGeom>
        </p:spPr>
      </p:pic>
      <p:sp>
        <p:nvSpPr>
          <p:cNvPr id="4" name="Titel 1">
            <a:extLst>
              <a:ext uri="{FF2B5EF4-FFF2-40B4-BE49-F238E27FC236}">
                <a16:creationId xmlns:a16="http://schemas.microsoft.com/office/drawing/2014/main" id="{331CDBAD-2069-5D5F-1F06-6E114DB464EC}"/>
              </a:ext>
            </a:extLst>
          </p:cNvPr>
          <p:cNvSpPr txBox="1">
            <a:spLocks/>
          </p:cNvSpPr>
          <p:nvPr/>
        </p:nvSpPr>
        <p:spPr>
          <a:xfrm>
            <a:off x="827504" y="1913524"/>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Pas godt på metal</a:t>
            </a:r>
            <a:endParaRPr lang="da-DK" sz="3400" dirty="0">
              <a:solidFill>
                <a:schemeClr val="bg1"/>
              </a:solidFill>
            </a:endParaRPr>
          </a:p>
        </p:txBody>
      </p:sp>
      <p:sp>
        <p:nvSpPr>
          <p:cNvPr id="5" name="Tekstfelt 4">
            <a:extLst>
              <a:ext uri="{FF2B5EF4-FFF2-40B4-BE49-F238E27FC236}">
                <a16:creationId xmlns:a16="http://schemas.microsoft.com/office/drawing/2014/main" id="{EAB1B03F-8974-7DD7-0449-4FC278D26EC8}"/>
              </a:ext>
            </a:extLst>
          </p:cNvPr>
          <p:cNvSpPr txBox="1"/>
          <p:nvPr/>
        </p:nvSpPr>
        <p:spPr>
          <a:xfrm>
            <a:off x="827504" y="2698303"/>
            <a:ext cx="5721980" cy="2677656"/>
          </a:xfrm>
          <a:prstGeom prst="rect">
            <a:avLst/>
          </a:prstGeom>
          <a:noFill/>
        </p:spPr>
        <p:txBody>
          <a:bodyPr wrap="square" rtlCol="0">
            <a:spAutoFit/>
          </a:bodyPr>
          <a:lstStyle/>
          <a:p>
            <a:r>
              <a:rPr lang="da-DK" sz="1400" b="0" i="0" u="none" strike="noStrik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Metal bliver brugt i mange produkter, og derfor ender rigtig meget metal med at blive til affald.    </a:t>
            </a:r>
          </a:p>
          <a:p>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da-DK" sz="1400" b="0" i="0" u="none" strike="noStrik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Det er rigtig dyrt og ressourcekrævende at udvinde metaller fra miner, og ressourcerne er ikke uendelige. Fx skal man grave 350 kg materiale op for at få 1 kg kobber.</a:t>
            </a:r>
          </a:p>
          <a:p>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da-DK" sz="1400" b="0" i="0" u="none" strike="noStrik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Derfor er det vigtigt, vi sørger for, at vores metalaffald bliver enten genbrugt eller genanvendt. </a:t>
            </a:r>
          </a:p>
          <a:p>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da-DK" sz="1400" b="0" i="0" u="none" strike="noStrik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Sorter altid metal i den rigtige beholder derhjemme eller aflever det på genbrugspladsen, så metallet kan blive smeltet om til nye produkter. </a:t>
            </a:r>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9" name="Billede 8">
            <a:extLst>
              <a:ext uri="{FF2B5EF4-FFF2-40B4-BE49-F238E27FC236}">
                <a16:creationId xmlns:a16="http://schemas.microsoft.com/office/drawing/2014/main" id="{71501592-D90B-6FD1-48B9-EBBD74F33472}"/>
              </a:ext>
            </a:extLst>
          </p:cNvPr>
          <p:cNvPicPr>
            <a:picLocks noChangeAspect="1"/>
          </p:cNvPicPr>
          <p:nvPr/>
        </p:nvPicPr>
        <p:blipFill>
          <a:blip r:embed="rId4"/>
          <a:stretch>
            <a:fillRect/>
          </a:stretch>
        </p:blipFill>
        <p:spPr>
          <a:xfrm>
            <a:off x="917152" y="5682896"/>
            <a:ext cx="611604" cy="101600"/>
          </a:xfrm>
          <a:prstGeom prst="rect">
            <a:avLst/>
          </a:prstGeom>
        </p:spPr>
      </p:pic>
      <p:pic>
        <p:nvPicPr>
          <p:cNvPr id="14" name="Billede 13" descr="Et billede, der indeholder græs, udendørs, affald&#10;&#10;Automatisk genereret beskrivelse">
            <a:extLst>
              <a:ext uri="{FF2B5EF4-FFF2-40B4-BE49-F238E27FC236}">
                <a16:creationId xmlns:a16="http://schemas.microsoft.com/office/drawing/2014/main" id="{0F9E9984-8736-251C-255F-EC3BEF9C1195}"/>
              </a:ext>
            </a:extLst>
          </p:cNvPr>
          <p:cNvPicPr>
            <a:picLocks noChangeAspect="1"/>
          </p:cNvPicPr>
          <p:nvPr/>
        </p:nvPicPr>
        <p:blipFill>
          <a:blip r:embed="rId5"/>
          <a:stretch>
            <a:fillRect/>
          </a:stretch>
        </p:blipFill>
        <p:spPr>
          <a:xfrm>
            <a:off x="7040188" y="2196757"/>
            <a:ext cx="6329194" cy="3560172"/>
          </a:xfrm>
          <a:prstGeom prst="rect">
            <a:avLst/>
          </a:prstGeom>
        </p:spPr>
      </p:pic>
    </p:spTree>
    <p:extLst>
      <p:ext uri="{BB962C8B-B14F-4D97-AF65-F5344CB8AC3E}">
        <p14:creationId xmlns:p14="http://schemas.microsoft.com/office/powerpoint/2010/main" val="2925171600"/>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lede 12">
            <a:extLst>
              <a:ext uri="{FF2B5EF4-FFF2-40B4-BE49-F238E27FC236}">
                <a16:creationId xmlns:a16="http://schemas.microsoft.com/office/drawing/2014/main" id="{37625901-D014-40DD-08A9-E0C1A4825E3D}"/>
              </a:ext>
            </a:extLst>
          </p:cNvPr>
          <p:cNvPicPr>
            <a:picLocks noChangeAspect="1"/>
          </p:cNvPicPr>
          <p:nvPr/>
        </p:nvPicPr>
        <p:blipFill>
          <a:blip r:embed="rId2"/>
          <a:stretch>
            <a:fillRect/>
          </a:stretch>
        </p:blipFill>
        <p:spPr>
          <a:xfrm>
            <a:off x="384599" y="1470456"/>
            <a:ext cx="11406348" cy="5011577"/>
          </a:xfrm>
          <a:prstGeom prst="rect">
            <a:avLst/>
          </a:prstGeom>
        </p:spPr>
      </p:pic>
      <p:pic>
        <p:nvPicPr>
          <p:cNvPr id="3" name="Billede 2">
            <a:extLst>
              <a:ext uri="{FF2B5EF4-FFF2-40B4-BE49-F238E27FC236}">
                <a16:creationId xmlns:a16="http://schemas.microsoft.com/office/drawing/2014/main" id="{4650986D-C6B1-283A-1D26-F96E10B9D033}"/>
              </a:ext>
            </a:extLst>
          </p:cNvPr>
          <p:cNvPicPr>
            <a:picLocks noChangeAspect="1"/>
          </p:cNvPicPr>
          <p:nvPr/>
        </p:nvPicPr>
        <p:blipFill>
          <a:blip r:embed="rId3"/>
          <a:stretch>
            <a:fillRect/>
          </a:stretch>
        </p:blipFill>
        <p:spPr>
          <a:xfrm>
            <a:off x="384600" y="375967"/>
            <a:ext cx="1780785" cy="611661"/>
          </a:xfrm>
          <a:prstGeom prst="rect">
            <a:avLst/>
          </a:prstGeom>
        </p:spPr>
      </p:pic>
      <p:sp>
        <p:nvSpPr>
          <p:cNvPr id="4" name="Titel 1">
            <a:extLst>
              <a:ext uri="{FF2B5EF4-FFF2-40B4-BE49-F238E27FC236}">
                <a16:creationId xmlns:a16="http://schemas.microsoft.com/office/drawing/2014/main" id="{331CDBAD-2069-5D5F-1F06-6E114DB464EC}"/>
              </a:ext>
            </a:extLst>
          </p:cNvPr>
          <p:cNvSpPr txBox="1">
            <a:spLocks/>
          </p:cNvSpPr>
          <p:nvPr/>
        </p:nvSpPr>
        <p:spPr>
          <a:xfrm>
            <a:off x="827504" y="1913524"/>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Pas godt på metal</a:t>
            </a:r>
            <a:endParaRPr lang="da-DK" sz="3400" dirty="0">
              <a:solidFill>
                <a:schemeClr val="bg1"/>
              </a:solidFill>
            </a:endParaRPr>
          </a:p>
        </p:txBody>
      </p:sp>
      <p:sp>
        <p:nvSpPr>
          <p:cNvPr id="5" name="Tekstfelt 4">
            <a:extLst>
              <a:ext uri="{FF2B5EF4-FFF2-40B4-BE49-F238E27FC236}">
                <a16:creationId xmlns:a16="http://schemas.microsoft.com/office/drawing/2014/main" id="{EAB1B03F-8974-7DD7-0449-4FC278D26EC8}"/>
              </a:ext>
            </a:extLst>
          </p:cNvPr>
          <p:cNvSpPr txBox="1"/>
          <p:nvPr/>
        </p:nvSpPr>
        <p:spPr>
          <a:xfrm>
            <a:off x="827503" y="2698303"/>
            <a:ext cx="5655073" cy="1815882"/>
          </a:xfrm>
          <a:prstGeom prst="rect">
            <a:avLst/>
          </a:prstGeom>
          <a:noFill/>
        </p:spPr>
        <p:txBody>
          <a:bodyPr wrap="square" rtlCol="0">
            <a:spAutoFit/>
          </a:bodyPr>
          <a:lstStyle/>
          <a:p>
            <a:r>
              <a:rPr lang="da-DK" sz="1400" b="0" i="0" u="none" strike="noStrik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Det vigtigste, du kan gøre for at passe godt på de dyrebare metaller, er at købe færre ting.</a:t>
            </a:r>
          </a:p>
          <a:p>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400" b="0" i="0" u="none" strike="noStrik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Tjek om din telefon kan repareres, før du køber ny.</a:t>
            </a:r>
          </a:p>
          <a:p>
            <a:pPr marL="285750" indent="-285750">
              <a:buFont typeface="Arial" panose="020B0604020202020204" pitchFamily="34" charset="0"/>
              <a:buChar char="•"/>
            </a:pPr>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400" b="0" i="0" u="none" strike="noStrik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Køb ting i god kvalitet, der holder længere.</a:t>
            </a:r>
          </a:p>
          <a:p>
            <a:pPr marL="285750" indent="-285750">
              <a:buFont typeface="Arial" panose="020B0604020202020204" pitchFamily="34" charset="0"/>
              <a:buChar char="•"/>
            </a:pPr>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400" b="0" i="0" u="none" strike="noStrik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Overvej om du kan dele nogle ting med andre. </a:t>
            </a:r>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6" name="Billede 5">
            <a:extLst>
              <a:ext uri="{FF2B5EF4-FFF2-40B4-BE49-F238E27FC236}">
                <a16:creationId xmlns:a16="http://schemas.microsoft.com/office/drawing/2014/main" id="{698C6329-7352-4D78-3C03-2C47527A84C2}"/>
              </a:ext>
            </a:extLst>
          </p:cNvPr>
          <p:cNvPicPr>
            <a:picLocks noChangeAspect="1"/>
          </p:cNvPicPr>
          <p:nvPr/>
        </p:nvPicPr>
        <p:blipFill>
          <a:blip r:embed="rId4"/>
          <a:stretch>
            <a:fillRect/>
          </a:stretch>
        </p:blipFill>
        <p:spPr>
          <a:xfrm>
            <a:off x="0" y="5702737"/>
            <a:ext cx="7287439" cy="611661"/>
          </a:xfrm>
          <a:prstGeom prst="rect">
            <a:avLst/>
          </a:prstGeom>
        </p:spPr>
      </p:pic>
      <p:sp>
        <p:nvSpPr>
          <p:cNvPr id="7" name="Tekstfelt 6">
            <a:extLst>
              <a:ext uri="{FF2B5EF4-FFF2-40B4-BE49-F238E27FC236}">
                <a16:creationId xmlns:a16="http://schemas.microsoft.com/office/drawing/2014/main" id="{62C951C7-ED98-04F1-B34E-6289E146F4D0}"/>
              </a:ext>
            </a:extLst>
          </p:cNvPr>
          <p:cNvSpPr txBox="1"/>
          <p:nvPr/>
        </p:nvSpPr>
        <p:spPr>
          <a:xfrm>
            <a:off x="384599" y="5838028"/>
            <a:ext cx="7287439" cy="307777"/>
          </a:xfrm>
          <a:prstGeom prst="rect">
            <a:avLst/>
          </a:prstGeom>
          <a:noFill/>
        </p:spPr>
        <p:txBody>
          <a:bodyPr wrap="square">
            <a:spAutoFit/>
          </a:bodyPr>
          <a:lstStyle/>
          <a:p>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Til klassen: </a:t>
            </a:r>
            <a:r>
              <a:rPr lang="da-DK"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Hvad kan man ellers gøre for at bruge mindre metal i hverdagen?</a:t>
            </a:r>
          </a:p>
        </p:txBody>
      </p:sp>
      <p:sp>
        <p:nvSpPr>
          <p:cNvPr id="12" name="Afrundet rektangulær billedforklaring 11">
            <a:extLst>
              <a:ext uri="{FF2B5EF4-FFF2-40B4-BE49-F238E27FC236}">
                <a16:creationId xmlns:a16="http://schemas.microsoft.com/office/drawing/2014/main" id="{242FF18F-CDDB-E4F4-77D9-ED3F898330CC}"/>
              </a:ext>
            </a:extLst>
          </p:cNvPr>
          <p:cNvSpPr/>
          <p:nvPr/>
        </p:nvSpPr>
        <p:spPr>
          <a:xfrm>
            <a:off x="8659192" y="358223"/>
            <a:ext cx="1986664" cy="716626"/>
          </a:xfrm>
          <a:prstGeom prst="wedgeRoundRectCallout">
            <a:avLst>
              <a:gd name="adj1" fmla="val -42562"/>
              <a:gd name="adj2" fmla="val 87486"/>
              <a:gd name="adj3" fmla="val 16667"/>
            </a:avLst>
          </a:prstGeom>
          <a:solidFill>
            <a:srgbClr val="017176"/>
          </a:solidFill>
          <a:ln>
            <a:solidFill>
              <a:srgbClr val="0171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Tekstfelt 7">
            <a:extLst>
              <a:ext uri="{FF2B5EF4-FFF2-40B4-BE49-F238E27FC236}">
                <a16:creationId xmlns:a16="http://schemas.microsoft.com/office/drawing/2014/main" id="{6500155D-40E6-6A53-8CBD-29B0350C6CD5}"/>
              </a:ext>
            </a:extLst>
          </p:cNvPr>
          <p:cNvSpPr txBox="1"/>
          <p:nvPr/>
        </p:nvSpPr>
        <p:spPr>
          <a:xfrm>
            <a:off x="8786450" y="457188"/>
            <a:ext cx="1859406" cy="523220"/>
          </a:xfrm>
          <a:prstGeom prst="rect">
            <a:avLst/>
          </a:prstGeom>
          <a:noFill/>
        </p:spPr>
        <p:txBody>
          <a:bodyPr wrap="square">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400" b="1" dirty="0">
                <a:solidFill>
                  <a:schemeClr val="bg1"/>
                </a:solidFill>
                <a:latin typeface="Bradley Hand ITC" panose="020F0502020204030204" pitchFamily="34" charset="0"/>
                <a:ea typeface="Brush Script MT" panose="03060802040406070304" pitchFamily="66" charset="-122"/>
                <a:cs typeface="Bradley Hand ITC" panose="020F0502020204030204" pitchFamily="34" charset="0"/>
              </a:rPr>
              <a:t>Jeg siger jer, der er lang vej ud af minen!</a:t>
            </a:r>
            <a:endParaRPr lang="da-DK" sz="1400" b="1" dirty="0">
              <a:latin typeface="Bradley Hand ITC" panose="020F0502020204030204" pitchFamily="34" charset="0"/>
              <a:ea typeface="Brush Script MT" panose="03060802040406070304" pitchFamily="66" charset="-122"/>
              <a:cs typeface="Bradley Hand ITC" panose="020F0502020204030204" pitchFamily="34" charset="0"/>
            </a:endParaRPr>
          </a:p>
        </p:txBody>
      </p:sp>
      <p:pic>
        <p:nvPicPr>
          <p:cNvPr id="16" name="Billede 15" descr="Et billede, der indeholder natur, udendørs, sten, klippe&#10;&#10;Automatisk genereret beskrivelse">
            <a:extLst>
              <a:ext uri="{FF2B5EF4-FFF2-40B4-BE49-F238E27FC236}">
                <a16:creationId xmlns:a16="http://schemas.microsoft.com/office/drawing/2014/main" id="{54563E62-3827-AB6C-E69F-8375A6E83478}"/>
              </a:ext>
            </a:extLst>
          </p:cNvPr>
          <p:cNvPicPr>
            <a:picLocks noChangeAspect="1"/>
          </p:cNvPicPr>
          <p:nvPr/>
        </p:nvPicPr>
        <p:blipFill rotWithShape="1">
          <a:blip r:embed="rId5"/>
          <a:srcRect b="17637"/>
          <a:stretch/>
        </p:blipFill>
        <p:spPr>
          <a:xfrm>
            <a:off x="7040188" y="2192575"/>
            <a:ext cx="5151812" cy="3182400"/>
          </a:xfrm>
          <a:prstGeom prst="rect">
            <a:avLst/>
          </a:prstGeom>
        </p:spPr>
      </p:pic>
      <p:pic>
        <p:nvPicPr>
          <p:cNvPr id="11" name="Billede 10">
            <a:extLst>
              <a:ext uri="{FF2B5EF4-FFF2-40B4-BE49-F238E27FC236}">
                <a16:creationId xmlns:a16="http://schemas.microsoft.com/office/drawing/2014/main" id="{A09CC4FE-719F-BE4C-7225-AE398B16FBF8}"/>
              </a:ext>
            </a:extLst>
          </p:cNvPr>
          <p:cNvPicPr>
            <a:picLocks noChangeAspect="1"/>
          </p:cNvPicPr>
          <p:nvPr/>
        </p:nvPicPr>
        <p:blipFill>
          <a:blip r:embed="rId6"/>
          <a:stretch>
            <a:fillRect/>
          </a:stretch>
        </p:blipFill>
        <p:spPr>
          <a:xfrm>
            <a:off x="6898186" y="197193"/>
            <a:ext cx="1764468" cy="2263509"/>
          </a:xfrm>
          <a:prstGeom prst="rect">
            <a:avLst/>
          </a:prstGeom>
        </p:spPr>
      </p:pic>
    </p:spTree>
    <p:extLst>
      <p:ext uri="{BB962C8B-B14F-4D97-AF65-F5344CB8AC3E}">
        <p14:creationId xmlns:p14="http://schemas.microsoft.com/office/powerpoint/2010/main" val="1758932938"/>
      </p:ext>
    </p:extLst>
  </p:cSld>
  <p:clrMapOvr>
    <a:masterClrMapping/>
  </p:clrMapOvr>
  <p:transition spd="slow">
    <p:push/>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614A624F-F178-2D09-3FD4-5A5E2A00DA8F}"/>
              </a:ext>
            </a:extLst>
          </p:cNvPr>
          <p:cNvPicPr>
            <a:picLocks noChangeAspect="1"/>
          </p:cNvPicPr>
          <p:nvPr/>
        </p:nvPicPr>
        <p:blipFill>
          <a:blip r:embed="rId2"/>
          <a:stretch>
            <a:fillRect/>
          </a:stretch>
        </p:blipFill>
        <p:spPr>
          <a:xfrm>
            <a:off x="384600" y="1470456"/>
            <a:ext cx="11438432" cy="5011577"/>
          </a:xfrm>
          <a:prstGeom prst="rect">
            <a:avLst/>
          </a:prstGeom>
        </p:spPr>
      </p:pic>
      <p:pic>
        <p:nvPicPr>
          <p:cNvPr id="3" name="Billede 2">
            <a:extLst>
              <a:ext uri="{FF2B5EF4-FFF2-40B4-BE49-F238E27FC236}">
                <a16:creationId xmlns:a16="http://schemas.microsoft.com/office/drawing/2014/main" id="{4650986D-C6B1-283A-1D26-F96E10B9D033}"/>
              </a:ext>
            </a:extLst>
          </p:cNvPr>
          <p:cNvPicPr>
            <a:picLocks noChangeAspect="1"/>
          </p:cNvPicPr>
          <p:nvPr/>
        </p:nvPicPr>
        <p:blipFill>
          <a:blip r:embed="rId3"/>
          <a:stretch>
            <a:fillRect/>
          </a:stretch>
        </p:blipFill>
        <p:spPr>
          <a:xfrm>
            <a:off x="384600" y="375967"/>
            <a:ext cx="1780785" cy="611661"/>
          </a:xfrm>
          <a:prstGeom prst="rect">
            <a:avLst/>
          </a:prstGeom>
        </p:spPr>
      </p:pic>
      <p:sp>
        <p:nvSpPr>
          <p:cNvPr id="4" name="Titel 1">
            <a:extLst>
              <a:ext uri="{FF2B5EF4-FFF2-40B4-BE49-F238E27FC236}">
                <a16:creationId xmlns:a16="http://schemas.microsoft.com/office/drawing/2014/main" id="{331CDBAD-2069-5D5F-1F06-6E114DB464EC}"/>
              </a:ext>
            </a:extLst>
          </p:cNvPr>
          <p:cNvSpPr txBox="1">
            <a:spLocks/>
          </p:cNvSpPr>
          <p:nvPr/>
        </p:nvSpPr>
        <p:spPr>
          <a:xfrm>
            <a:off x="827504" y="1913525"/>
            <a:ext cx="6880661" cy="7482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400" b="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Closed</a:t>
            </a:r>
            <a:r>
              <a:rPr lang="da-DK" sz="3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loop</a:t>
            </a:r>
            <a:endParaRPr lang="da-DK" sz="3400" dirty="0">
              <a:solidFill>
                <a:schemeClr val="bg1"/>
              </a:solidFill>
            </a:endParaRPr>
          </a:p>
        </p:txBody>
      </p:sp>
      <p:sp>
        <p:nvSpPr>
          <p:cNvPr id="5" name="Tekstfelt 4">
            <a:extLst>
              <a:ext uri="{FF2B5EF4-FFF2-40B4-BE49-F238E27FC236}">
                <a16:creationId xmlns:a16="http://schemas.microsoft.com/office/drawing/2014/main" id="{EAB1B03F-8974-7DD7-0449-4FC278D26EC8}"/>
              </a:ext>
            </a:extLst>
          </p:cNvPr>
          <p:cNvSpPr txBox="1"/>
          <p:nvPr/>
        </p:nvSpPr>
        <p:spPr>
          <a:xfrm>
            <a:off x="827504" y="2698303"/>
            <a:ext cx="5835901" cy="2246769"/>
          </a:xfrm>
          <a:prstGeom prst="rect">
            <a:avLst/>
          </a:prstGeom>
          <a:noFill/>
        </p:spPr>
        <p:txBody>
          <a:bodyPr wrap="square" rtlCol="0">
            <a:spAutoFit/>
          </a:bodyPr>
          <a:lstStyle/>
          <a:p>
            <a:r>
              <a:rPr lang="da-DK" sz="1400"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Closed</a:t>
            </a: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loop betyder lukket kredsløb. Det vil sige, at materialet fra et produkt bliver genanvendt til et nyt produkt uden at blive blandet med andre materialer.</a:t>
            </a:r>
          </a:p>
          <a:p>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Eksempel: Metaldåser i det danske retursystem bliver indsamlet for sig, og derved forbliver kvaliteten på metallet så høj, at det kan bruges til nye dåser.</a:t>
            </a:r>
          </a:p>
          <a:p>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Aluminium fra en dåse kan godt bruges til andre produkter af, men man får den største klimagevinst ved at genanvende det til nye dåser. </a:t>
            </a:r>
          </a:p>
        </p:txBody>
      </p:sp>
      <p:pic>
        <p:nvPicPr>
          <p:cNvPr id="9" name="Billede 8" descr="Et billede, der indeholder tekst, udendørs, parkeret&#10;&#10;Automatisk genereret beskrivelse">
            <a:extLst>
              <a:ext uri="{FF2B5EF4-FFF2-40B4-BE49-F238E27FC236}">
                <a16:creationId xmlns:a16="http://schemas.microsoft.com/office/drawing/2014/main" id="{CB491903-B722-FA6C-6537-20CA84CFA741}"/>
              </a:ext>
            </a:extLst>
          </p:cNvPr>
          <p:cNvPicPr>
            <a:picLocks noChangeAspect="1"/>
          </p:cNvPicPr>
          <p:nvPr/>
        </p:nvPicPr>
        <p:blipFill>
          <a:blip r:embed="rId4"/>
          <a:stretch>
            <a:fillRect/>
          </a:stretch>
        </p:blipFill>
        <p:spPr>
          <a:xfrm>
            <a:off x="7642302" y="1798851"/>
            <a:ext cx="4549698" cy="4345703"/>
          </a:xfrm>
          <a:prstGeom prst="rect">
            <a:avLst/>
          </a:prstGeom>
        </p:spPr>
      </p:pic>
    </p:spTree>
    <p:extLst>
      <p:ext uri="{BB962C8B-B14F-4D97-AF65-F5344CB8AC3E}">
        <p14:creationId xmlns:p14="http://schemas.microsoft.com/office/powerpoint/2010/main" val="1553855679"/>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9D46E7BD-4E29-3D73-4652-36A476E3E4DB}"/>
              </a:ext>
            </a:extLst>
          </p:cNvPr>
          <p:cNvPicPr>
            <a:picLocks noChangeAspect="1"/>
          </p:cNvPicPr>
          <p:nvPr/>
        </p:nvPicPr>
        <p:blipFill>
          <a:blip r:embed="rId3"/>
          <a:stretch>
            <a:fillRect/>
          </a:stretch>
        </p:blipFill>
        <p:spPr>
          <a:xfrm>
            <a:off x="430182" y="356920"/>
            <a:ext cx="11410583" cy="6144160"/>
          </a:xfrm>
          <a:prstGeom prst="rect">
            <a:avLst/>
          </a:prstGeom>
        </p:spPr>
      </p:pic>
      <p:pic>
        <p:nvPicPr>
          <p:cNvPr id="3" name="Billede 2">
            <a:extLst>
              <a:ext uri="{FF2B5EF4-FFF2-40B4-BE49-F238E27FC236}">
                <a16:creationId xmlns:a16="http://schemas.microsoft.com/office/drawing/2014/main" id="{92EC7674-4042-CDA2-17CF-082D0F26BA75}"/>
              </a:ext>
            </a:extLst>
          </p:cNvPr>
          <p:cNvPicPr>
            <a:picLocks noChangeAspect="1"/>
          </p:cNvPicPr>
          <p:nvPr/>
        </p:nvPicPr>
        <p:blipFill>
          <a:blip r:embed="rId4"/>
          <a:stretch>
            <a:fillRect/>
          </a:stretch>
        </p:blipFill>
        <p:spPr>
          <a:xfrm>
            <a:off x="776417" y="619480"/>
            <a:ext cx="1867929" cy="643631"/>
          </a:xfrm>
          <a:prstGeom prst="rect">
            <a:avLst/>
          </a:prstGeom>
        </p:spPr>
      </p:pic>
      <p:pic>
        <p:nvPicPr>
          <p:cNvPr id="6" name="Billede 5">
            <a:extLst>
              <a:ext uri="{FF2B5EF4-FFF2-40B4-BE49-F238E27FC236}">
                <a16:creationId xmlns:a16="http://schemas.microsoft.com/office/drawing/2014/main" id="{73E0EB18-4B7E-3C13-5C81-0C3E5C692708}"/>
              </a:ext>
            </a:extLst>
          </p:cNvPr>
          <p:cNvPicPr>
            <a:picLocks noChangeAspect="1"/>
          </p:cNvPicPr>
          <p:nvPr/>
        </p:nvPicPr>
        <p:blipFill>
          <a:blip r:embed="rId5"/>
          <a:stretch>
            <a:fillRect/>
          </a:stretch>
        </p:blipFill>
        <p:spPr>
          <a:xfrm>
            <a:off x="430182" y="3973757"/>
            <a:ext cx="4649818" cy="953843"/>
          </a:xfrm>
          <a:prstGeom prst="rect">
            <a:avLst/>
          </a:prstGeom>
        </p:spPr>
      </p:pic>
      <p:sp>
        <p:nvSpPr>
          <p:cNvPr id="4" name="Titel 1">
            <a:extLst>
              <a:ext uri="{FF2B5EF4-FFF2-40B4-BE49-F238E27FC236}">
                <a16:creationId xmlns:a16="http://schemas.microsoft.com/office/drawing/2014/main" id="{256BF378-094C-DA89-9584-5CA7810B9E9A}"/>
              </a:ext>
            </a:extLst>
          </p:cNvPr>
          <p:cNvSpPr txBox="1">
            <a:spLocks/>
          </p:cNvSpPr>
          <p:nvPr/>
        </p:nvSpPr>
        <p:spPr>
          <a:xfrm>
            <a:off x="838199" y="352724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51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Plast og mad- og drikkekartoner </a:t>
            </a:r>
            <a:endParaRPr lang="da-DK" sz="5100" dirty="0">
              <a:solidFill>
                <a:schemeClr val="bg1"/>
              </a:solidFill>
            </a:endParaRPr>
          </a:p>
        </p:txBody>
      </p:sp>
      <p:sp>
        <p:nvSpPr>
          <p:cNvPr id="5" name="Tekstfelt 4">
            <a:extLst>
              <a:ext uri="{FF2B5EF4-FFF2-40B4-BE49-F238E27FC236}">
                <a16:creationId xmlns:a16="http://schemas.microsoft.com/office/drawing/2014/main" id="{70FCFB10-CA97-3742-7041-DEB6772A8B8A}"/>
              </a:ext>
            </a:extLst>
          </p:cNvPr>
          <p:cNvSpPr txBox="1"/>
          <p:nvPr/>
        </p:nvSpPr>
        <p:spPr>
          <a:xfrm>
            <a:off x="838199" y="4335191"/>
            <a:ext cx="4065373" cy="369332"/>
          </a:xfrm>
          <a:prstGeom prst="rect">
            <a:avLst/>
          </a:prstGeom>
          <a:noFill/>
        </p:spPr>
        <p:txBody>
          <a:bodyPr wrap="square" rtlCol="0">
            <a:spAutoFit/>
          </a:bodyPr>
          <a:lstStyle/>
          <a:p>
            <a:r>
              <a:rPr lang="da-DK"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Introduktion, aktivitet &amp; opgave</a:t>
            </a:r>
          </a:p>
        </p:txBody>
      </p:sp>
      <p:pic>
        <p:nvPicPr>
          <p:cNvPr id="10" name="Billede 9" descr="Et billede, der indeholder tekst, skilt&#10;&#10;Automatisk genereret beskrivelse">
            <a:extLst>
              <a:ext uri="{FF2B5EF4-FFF2-40B4-BE49-F238E27FC236}">
                <a16:creationId xmlns:a16="http://schemas.microsoft.com/office/drawing/2014/main" id="{E2298A11-67B0-7157-A099-751A81608601}"/>
              </a:ext>
            </a:extLst>
          </p:cNvPr>
          <p:cNvPicPr>
            <a:picLocks noChangeAspect="1"/>
          </p:cNvPicPr>
          <p:nvPr/>
        </p:nvPicPr>
        <p:blipFill>
          <a:blip r:embed="rId6"/>
          <a:stretch>
            <a:fillRect/>
          </a:stretch>
        </p:blipFill>
        <p:spPr>
          <a:xfrm>
            <a:off x="7044382" y="779879"/>
            <a:ext cx="1812451" cy="2524485"/>
          </a:xfrm>
          <a:prstGeom prst="rect">
            <a:avLst/>
          </a:prstGeom>
        </p:spPr>
      </p:pic>
      <p:pic>
        <p:nvPicPr>
          <p:cNvPr id="12" name="Billede 11" descr="Et billede, der indeholder tekst&#10;&#10;Automatisk genereret beskrivelse">
            <a:extLst>
              <a:ext uri="{FF2B5EF4-FFF2-40B4-BE49-F238E27FC236}">
                <a16:creationId xmlns:a16="http://schemas.microsoft.com/office/drawing/2014/main" id="{86C4D9BF-E743-3E55-87CC-284576111723}"/>
              </a:ext>
            </a:extLst>
          </p:cNvPr>
          <p:cNvPicPr>
            <a:picLocks noChangeAspect="1"/>
          </p:cNvPicPr>
          <p:nvPr/>
        </p:nvPicPr>
        <p:blipFill>
          <a:blip r:embed="rId7"/>
          <a:stretch>
            <a:fillRect/>
          </a:stretch>
        </p:blipFill>
        <p:spPr>
          <a:xfrm>
            <a:off x="9052776" y="791709"/>
            <a:ext cx="2222076" cy="2512655"/>
          </a:xfrm>
          <a:prstGeom prst="rect">
            <a:avLst/>
          </a:prstGeom>
        </p:spPr>
      </p:pic>
      <p:pic>
        <p:nvPicPr>
          <p:cNvPr id="7" name="Picture 4" descr="Circular Economy Beyond Waste">
            <a:extLst>
              <a:ext uri="{FF2B5EF4-FFF2-40B4-BE49-F238E27FC236}">
                <a16:creationId xmlns:a16="http://schemas.microsoft.com/office/drawing/2014/main" id="{58B13D35-8D60-59C3-17C0-A749503FEBF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64828"/>
          <a:stretch/>
        </p:blipFill>
        <p:spPr bwMode="auto">
          <a:xfrm>
            <a:off x="8088733" y="5932466"/>
            <a:ext cx="645363" cy="5686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ircular Economy Beyond Waste">
            <a:extLst>
              <a:ext uri="{FF2B5EF4-FFF2-40B4-BE49-F238E27FC236}">
                <a16:creationId xmlns:a16="http://schemas.microsoft.com/office/drawing/2014/main" id="{6028572D-A8C1-956F-2A6E-35BE332F99A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3017" t="14268"/>
          <a:stretch/>
        </p:blipFill>
        <p:spPr bwMode="auto">
          <a:xfrm>
            <a:off x="9017877" y="5934791"/>
            <a:ext cx="788276" cy="566289"/>
          </a:xfrm>
          <a:prstGeom prst="rect">
            <a:avLst/>
          </a:prstGeom>
          <a:noFill/>
          <a:extLst>
            <a:ext uri="{909E8E84-426E-40DD-AFC4-6F175D3DCCD1}">
              <a14:hiddenFill xmlns:a14="http://schemas.microsoft.com/office/drawing/2010/main">
                <a:solidFill>
                  <a:srgbClr val="FFFFFF"/>
                </a:solidFill>
              </a14:hiddenFill>
            </a:ext>
          </a:extLst>
        </p:spPr>
      </p:pic>
      <p:pic>
        <p:nvPicPr>
          <p:cNvPr id="11" name="Billede 10">
            <a:extLst>
              <a:ext uri="{FF2B5EF4-FFF2-40B4-BE49-F238E27FC236}">
                <a16:creationId xmlns:a16="http://schemas.microsoft.com/office/drawing/2014/main" id="{7DAA4969-43D2-C443-10EA-1E1A7C63C3AB}"/>
              </a:ext>
            </a:extLst>
          </p:cNvPr>
          <p:cNvPicPr>
            <a:picLocks noChangeAspect="1"/>
          </p:cNvPicPr>
          <p:nvPr/>
        </p:nvPicPr>
        <p:blipFill>
          <a:blip r:embed="rId9"/>
          <a:stretch>
            <a:fillRect/>
          </a:stretch>
        </p:blipFill>
        <p:spPr>
          <a:xfrm>
            <a:off x="348306" y="5805053"/>
            <a:ext cx="2724150" cy="733425"/>
          </a:xfrm>
          <a:prstGeom prst="rect">
            <a:avLst/>
          </a:prstGeom>
        </p:spPr>
      </p:pic>
    </p:spTree>
    <p:extLst>
      <p:ext uri="{BB962C8B-B14F-4D97-AF65-F5344CB8AC3E}">
        <p14:creationId xmlns:p14="http://schemas.microsoft.com/office/powerpoint/2010/main" val="1783661492"/>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712A792E-F2B1-24AD-CC6C-5E698F9C778A}"/>
              </a:ext>
            </a:extLst>
          </p:cNvPr>
          <p:cNvPicPr>
            <a:picLocks noChangeAspect="1"/>
          </p:cNvPicPr>
          <p:nvPr/>
        </p:nvPicPr>
        <p:blipFill>
          <a:blip r:embed="rId2"/>
          <a:stretch>
            <a:fillRect/>
          </a:stretch>
        </p:blipFill>
        <p:spPr>
          <a:xfrm>
            <a:off x="384600" y="365125"/>
            <a:ext cx="11437286" cy="1325562"/>
          </a:xfrm>
          <a:prstGeom prst="rect">
            <a:avLst/>
          </a:prstGeom>
        </p:spPr>
      </p:pic>
      <p:sp>
        <p:nvSpPr>
          <p:cNvPr id="2" name="Titel 1">
            <a:extLst>
              <a:ext uri="{FF2B5EF4-FFF2-40B4-BE49-F238E27FC236}">
                <a16:creationId xmlns:a16="http://schemas.microsoft.com/office/drawing/2014/main" id="{4D284D79-A318-9FDD-2630-5FF46074A12F}"/>
              </a:ext>
            </a:extLst>
          </p:cNvPr>
          <p:cNvSpPr>
            <a:spLocks noGrp="1"/>
          </p:cNvSpPr>
          <p:nvPr>
            <p:ph type="title"/>
          </p:nvPr>
        </p:nvSpPr>
        <p:spPr/>
        <p:txBody>
          <a:bodyPr/>
          <a:lstStyle/>
          <a:p>
            <a:r>
              <a:rPr lang="da-DK"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a:t>
            </a:r>
            <a:r>
              <a:rPr lang="da-DK" sz="4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ktivitet og opgaver</a:t>
            </a:r>
            <a:endParaRPr lang="da-DK" dirty="0">
              <a:solidFill>
                <a:schemeClr val="bg1"/>
              </a:solidFill>
            </a:endParaRPr>
          </a:p>
        </p:txBody>
      </p:sp>
      <p:sp>
        <p:nvSpPr>
          <p:cNvPr id="3" name="Tekstfelt 2">
            <a:extLst>
              <a:ext uri="{FF2B5EF4-FFF2-40B4-BE49-F238E27FC236}">
                <a16:creationId xmlns:a16="http://schemas.microsoft.com/office/drawing/2014/main" id="{71527C25-0EB2-CE8F-ECF5-227B22B0C048}"/>
              </a:ext>
            </a:extLst>
          </p:cNvPr>
          <p:cNvSpPr txBox="1"/>
          <p:nvPr/>
        </p:nvSpPr>
        <p:spPr>
          <a:xfrm>
            <a:off x="838200" y="2106324"/>
            <a:ext cx="8822724" cy="4893647"/>
          </a:xfrm>
          <a:prstGeom prst="rect">
            <a:avLst/>
          </a:prstGeom>
          <a:noFill/>
        </p:spPr>
        <p:txBody>
          <a:bodyPr wrap="square" rtlCol="0">
            <a:spAutoFit/>
          </a:bodyPr>
          <a:lstStyle/>
          <a:p>
            <a:pPr marL="0" algn="l" rtl="0" eaLnBrk="1" latinLnBrk="0" hangingPunct="1">
              <a:spcBef>
                <a:spcPts val="0"/>
              </a:spcBef>
              <a:spcAft>
                <a:spcPts val="0"/>
              </a:spcAft>
            </a:pPr>
            <a:r>
              <a:rPr lang="da-DK" sz="1200" b="1" kern="1200" dirty="0">
                <a:solidFill>
                  <a:srgbClr val="000000"/>
                </a:solidFill>
                <a:effectLst/>
                <a:latin typeface="Helvetica Neue" panose="02000503000000020004"/>
                <a:ea typeface="Helvetica Neue" panose="02000503000000020004"/>
                <a:cs typeface="Helvetica Neue" panose="02000503000000020004"/>
              </a:rPr>
              <a:t>Aktivitet 1: Find metal – 30-45 minutter </a:t>
            </a:r>
            <a:br>
              <a:rPr lang="da-DK" sz="1200" kern="1200" dirty="0">
                <a:solidFill>
                  <a:srgbClr val="000000"/>
                </a:solidFill>
                <a:effectLst/>
                <a:latin typeface="Helvetica Neue" panose="02000503000000020004"/>
                <a:ea typeface="Helvetica Neue" panose="02000503000000020004"/>
                <a:cs typeface="Helvetica Neue" panose="02000503000000020004"/>
              </a:rPr>
            </a:br>
            <a:r>
              <a:rPr lang="da-DK" sz="1200" i="1" kern="1200" dirty="0">
                <a:solidFill>
                  <a:srgbClr val="000000"/>
                </a:solidFill>
                <a:effectLst/>
                <a:latin typeface="Helvetica Neue" panose="02000503000000020004"/>
                <a:ea typeface="Helvetica Neue" panose="02000503000000020004"/>
                <a:cs typeface="Helvetica Neue" panose="02000503000000020004"/>
              </a:rPr>
              <a:t>Formål: Eleverne skal lære at genkende metal (fra plast), og skelne mellem typer af metal</a:t>
            </a:r>
            <a:br>
              <a:rPr lang="da-DK" sz="1200" i="1" kern="1200" dirty="0">
                <a:solidFill>
                  <a:srgbClr val="000000"/>
                </a:solidFill>
                <a:effectLst/>
                <a:latin typeface="Helvetica Neue" panose="02000503000000020004"/>
                <a:ea typeface="Helvetica Neue" panose="02000503000000020004"/>
                <a:cs typeface="Helvetica Neue" panose="02000503000000020004"/>
              </a:rPr>
            </a:br>
            <a:r>
              <a:rPr lang="da-DK" sz="1200" dirty="0">
                <a:solidFill>
                  <a:srgbClr val="000000"/>
                </a:solidFill>
                <a:latin typeface="Helvetica Neue" panose="02000503000000020004"/>
                <a:ea typeface="Helvetica Neue" panose="02000503000000020004"/>
                <a:cs typeface="Helvetica Neue" panose="02000503000000020004"/>
              </a:rPr>
              <a:t>Lad eleverne bevæge sig rundt i klassen, evt. blot nogle få ad gangen. Når alle har sat sig, kan eleverne efter tur markere og fortælle om det metal, de har opdaget. Læreren hjælper med at afgøre, om det er metal og evt. hvilken slags. Medbring en magnet, så I kan afgøre, om det er magnetisk.</a:t>
            </a:r>
            <a:br>
              <a:rPr lang="da-DK" sz="1200" kern="1200" dirty="0">
                <a:solidFill>
                  <a:srgbClr val="000000"/>
                </a:solidFill>
                <a:effectLst/>
                <a:latin typeface="Helvetica Neue" panose="02000503000000020004"/>
                <a:ea typeface="Helvetica Neue" panose="02000503000000020004"/>
                <a:cs typeface="Helvetica Neue" panose="02000503000000020004"/>
              </a:rPr>
            </a:br>
            <a:endParaRPr lang="da-DK" sz="1200" dirty="0">
              <a:effectLst/>
            </a:endParaRPr>
          </a:p>
          <a:p>
            <a:pPr marL="0" algn="l" rtl="0" eaLnBrk="1" latinLnBrk="0" hangingPunct="1">
              <a:spcBef>
                <a:spcPts val="0"/>
              </a:spcBef>
              <a:spcAft>
                <a:spcPts val="0"/>
              </a:spcAft>
            </a:pPr>
            <a:r>
              <a:rPr lang="da-DK" sz="1200" b="1" kern="1200" dirty="0">
                <a:solidFill>
                  <a:srgbClr val="000000"/>
                </a:solidFill>
                <a:effectLst/>
                <a:latin typeface="Helvetica Neue" panose="02000503000000020004"/>
                <a:ea typeface="Helvetica Neue" panose="02000503000000020004"/>
                <a:cs typeface="Helvetica Neue" panose="02000503000000020004"/>
              </a:rPr>
              <a:t>Aktivitet 2: Pant-jagt – 45-60 minutter</a:t>
            </a:r>
          </a:p>
          <a:p>
            <a:pPr marL="0" algn="l" rtl="0" eaLnBrk="1" latinLnBrk="0" hangingPunct="1">
              <a:spcBef>
                <a:spcPts val="0"/>
              </a:spcBef>
              <a:spcAft>
                <a:spcPts val="0"/>
              </a:spcAft>
            </a:pPr>
            <a:r>
              <a:rPr lang="da-DK" sz="1200" i="1" dirty="0">
                <a:solidFill>
                  <a:srgbClr val="000000"/>
                </a:solidFill>
                <a:latin typeface="Helvetica Neue" panose="02000503000000020004"/>
                <a:ea typeface="Helvetica Neue" panose="02000503000000020004"/>
                <a:cs typeface="Helvetica Neue" panose="02000503000000020004"/>
              </a:rPr>
              <a:t>Formål: Give eleverne forståelse for pantsystemet </a:t>
            </a:r>
          </a:p>
          <a:p>
            <a:pPr marL="0" algn="l" rtl="0" eaLnBrk="1" latinLnBrk="0" hangingPunct="1">
              <a:spcBef>
                <a:spcPts val="0"/>
              </a:spcBef>
              <a:spcAft>
                <a:spcPts val="0"/>
              </a:spcAft>
            </a:pPr>
            <a:r>
              <a:rPr lang="da-DK" sz="1200" dirty="0">
                <a:solidFill>
                  <a:srgbClr val="000000"/>
                </a:solidFill>
                <a:latin typeface="Helvetica Neue" panose="02000503000000020004"/>
                <a:ea typeface="Helvetica Neue" panose="02000503000000020004"/>
                <a:cs typeface="Helvetica Neue" panose="02000503000000020004"/>
              </a:rPr>
              <a:t>Aktiviteten kan udføres både med og uden turen til en butik for at aflevere pant. At aflevere panten og få en belønning for det vil øge interessen for at finde pant i naturen og på skolen. </a:t>
            </a:r>
          </a:p>
          <a:p>
            <a:pPr marL="0" algn="l" rtl="0" eaLnBrk="1" latinLnBrk="0" hangingPunct="1">
              <a:spcBef>
                <a:spcPts val="0"/>
              </a:spcBef>
              <a:spcAft>
                <a:spcPts val="0"/>
              </a:spcAft>
            </a:pPr>
            <a:endParaRPr lang="da-DK" sz="1200" b="1" kern="1200" dirty="0">
              <a:solidFill>
                <a:srgbClr val="000000"/>
              </a:solidFill>
              <a:effectLst/>
              <a:latin typeface="Helvetica Neue" panose="02000503000000020004"/>
              <a:ea typeface="Helvetica Neue" panose="02000503000000020004"/>
              <a:cs typeface="Helvetica Neue" panose="02000503000000020004"/>
            </a:endParaRPr>
          </a:p>
          <a:p>
            <a:pPr marL="0" algn="l" rtl="0" eaLnBrk="1" latinLnBrk="0" hangingPunct="1">
              <a:spcBef>
                <a:spcPts val="0"/>
              </a:spcBef>
              <a:spcAft>
                <a:spcPts val="0"/>
              </a:spcAft>
            </a:pPr>
            <a:r>
              <a:rPr lang="da-DK" sz="1200" b="1" kern="1200" dirty="0">
                <a:solidFill>
                  <a:srgbClr val="000000"/>
                </a:solidFill>
                <a:effectLst/>
                <a:latin typeface="Helvetica Neue" panose="02000503000000020004"/>
                <a:ea typeface="Helvetica Neue" panose="02000503000000020004"/>
                <a:cs typeface="Helvetica Neue" panose="02000503000000020004"/>
              </a:rPr>
              <a:t>Opgave 1: Mini-dokumentar om metal – ca. 120 minutter</a:t>
            </a:r>
            <a:br>
              <a:rPr lang="da-DK" sz="1200" kern="1200" dirty="0">
                <a:solidFill>
                  <a:srgbClr val="000000"/>
                </a:solidFill>
                <a:effectLst/>
                <a:latin typeface="Helvetica Neue" panose="02000503000000020004"/>
                <a:ea typeface="Helvetica Neue" panose="02000503000000020004"/>
                <a:cs typeface="Helvetica Neue" panose="02000503000000020004"/>
              </a:rPr>
            </a:br>
            <a:r>
              <a:rPr lang="da-DK" sz="1200" i="1" kern="1200" dirty="0">
                <a:solidFill>
                  <a:srgbClr val="000000"/>
                </a:solidFill>
                <a:effectLst/>
                <a:latin typeface="Helvetica Neue" panose="02000503000000020004"/>
                <a:ea typeface="Helvetica Neue" panose="02000503000000020004"/>
                <a:cs typeface="Helvetica Neue" panose="02000503000000020004"/>
              </a:rPr>
              <a:t>Formål: Eleverne skal lære om de forskellige typer metal og dere</a:t>
            </a:r>
            <a:r>
              <a:rPr lang="da-DK" sz="1200" i="1" dirty="0">
                <a:solidFill>
                  <a:srgbClr val="000000"/>
                </a:solidFill>
                <a:latin typeface="Helvetica Neue" panose="02000503000000020004"/>
                <a:ea typeface="Helvetica Neue" panose="02000503000000020004"/>
                <a:cs typeface="Helvetica Neue" panose="02000503000000020004"/>
              </a:rPr>
              <a:t>s værdi</a:t>
            </a:r>
            <a:br>
              <a:rPr lang="da-DK" sz="1200" i="1" kern="1200" dirty="0">
                <a:solidFill>
                  <a:srgbClr val="000000"/>
                </a:solidFill>
                <a:effectLst/>
                <a:latin typeface="Helvetica Neue" panose="02000503000000020004"/>
                <a:ea typeface="Helvetica Neue" panose="02000503000000020004"/>
                <a:cs typeface="Helvetica Neue" panose="02000503000000020004"/>
              </a:rPr>
            </a:br>
            <a:r>
              <a:rPr lang="da-DK" sz="1200" kern="1200" dirty="0">
                <a:solidFill>
                  <a:srgbClr val="000000"/>
                </a:solidFill>
                <a:effectLst/>
                <a:latin typeface="Helvetica Neue" panose="02000503000000020004"/>
                <a:ea typeface="Helvetica Neue" panose="02000503000000020004"/>
                <a:cs typeface="Helvetica Neue" panose="02000503000000020004"/>
              </a:rPr>
              <a:t>Dette er en lidt større opgave, der kræver at eleverne har tid til at gå i dybden. Du skal som lærer på forhånd udvælge et antal typer metal som matcher antallet af grupper. </a:t>
            </a:r>
            <a:r>
              <a:rPr lang="da-DK" sz="1200" dirty="0">
                <a:solidFill>
                  <a:srgbClr val="000000"/>
                </a:solidFill>
                <a:latin typeface="Helvetica Neue" panose="02000503000000020004"/>
                <a:ea typeface="Helvetica Neue" panose="02000503000000020004"/>
                <a:cs typeface="Helvetica Neue" panose="02000503000000020004"/>
              </a:rPr>
              <a:t>Hjælp eleverne i gang med at finde information på nettet, og tag en fælles snak om, hvordan man kan lave en film om et metal.</a:t>
            </a:r>
            <a:br>
              <a:rPr lang="da-DK" sz="1200" kern="1200" dirty="0">
                <a:solidFill>
                  <a:srgbClr val="000000"/>
                </a:solidFill>
                <a:effectLst/>
                <a:latin typeface="Helvetica Neue" panose="02000503000000020004"/>
                <a:ea typeface="Helvetica Neue" panose="02000503000000020004"/>
                <a:cs typeface="Helvetica Neue" panose="02000503000000020004"/>
              </a:rPr>
            </a:br>
            <a:endParaRPr lang="da-DK" sz="1200" dirty="0">
              <a:effectLst/>
            </a:endParaRPr>
          </a:p>
          <a:p>
            <a:pPr marL="0" algn="l" rtl="0" eaLnBrk="1" latinLnBrk="0" hangingPunct="1">
              <a:spcBef>
                <a:spcPts val="0"/>
              </a:spcBef>
              <a:spcAft>
                <a:spcPts val="0"/>
              </a:spcAft>
            </a:pPr>
            <a:r>
              <a:rPr lang="da-DK" sz="1200" b="1" kern="1200" dirty="0">
                <a:solidFill>
                  <a:srgbClr val="000000"/>
                </a:solidFill>
                <a:effectLst/>
                <a:latin typeface="Helvetica Neue" panose="02000503000000020004"/>
                <a:ea typeface="Helvetica Neue" panose="02000503000000020004"/>
                <a:cs typeface="Helvetica Neue" panose="02000503000000020004"/>
              </a:rPr>
              <a:t>Opgave 2: Tilbudsjagt – ca. 60 minutter</a:t>
            </a:r>
            <a:endParaRPr lang="da-DK" sz="1200" dirty="0">
              <a:effectLst/>
            </a:endParaRPr>
          </a:p>
          <a:p>
            <a:pPr marL="0" algn="l" rtl="0" eaLnBrk="1" latinLnBrk="0" hangingPunct="1">
              <a:spcBef>
                <a:spcPts val="0"/>
              </a:spcBef>
              <a:spcAft>
                <a:spcPts val="0"/>
              </a:spcAft>
            </a:pPr>
            <a:r>
              <a:rPr lang="da-DK" sz="1200" i="1" kern="1200" dirty="0">
                <a:solidFill>
                  <a:srgbClr val="000000"/>
                </a:solidFill>
                <a:effectLst/>
                <a:latin typeface="Helvetica Neue" panose="02000503000000020004"/>
                <a:ea typeface="Helvetica Neue" panose="02000503000000020004"/>
                <a:cs typeface="Helvetica Neue" panose="02000503000000020004"/>
              </a:rPr>
              <a:t>Formål: Eleverne opdager, hvor mange materialer der bruges til emballage. </a:t>
            </a:r>
            <a:endParaRPr lang="da-DK" sz="1200" dirty="0">
              <a:effectLst/>
            </a:endParaRPr>
          </a:p>
          <a:p>
            <a:pPr marL="0" algn="l" rtl="0" eaLnBrk="1" latinLnBrk="0" hangingPunct="1">
              <a:spcBef>
                <a:spcPts val="0"/>
              </a:spcBef>
              <a:spcAft>
                <a:spcPts val="0"/>
              </a:spcAft>
            </a:pPr>
            <a:r>
              <a:rPr lang="da-DK" sz="1200" kern="1200" dirty="0">
                <a:solidFill>
                  <a:srgbClr val="000000"/>
                </a:solidFill>
                <a:effectLst/>
                <a:latin typeface="Helvetica Neue" panose="02000503000000020004"/>
                <a:ea typeface="Helvetica Neue" panose="02000503000000020004"/>
                <a:cs typeface="Helvetica Neue" panose="02000503000000020004"/>
              </a:rPr>
              <a:t>Indsaml en stor bunke reklamer og tilbudsaviser og lad dem arbejde enkeltvis eller i grupper. Du skal sørge for at lave 5 fysiske plancher med de 5 piktogrammer for Pap, Metal, Glas, Mad- og drikkekartoner samt Plast. </a:t>
            </a:r>
          </a:p>
          <a:p>
            <a:pPr marL="0" algn="l" rtl="0" eaLnBrk="1" latinLnBrk="0" hangingPunct="1">
              <a:spcBef>
                <a:spcPts val="0"/>
              </a:spcBef>
              <a:spcAft>
                <a:spcPts val="0"/>
              </a:spcAft>
            </a:pPr>
            <a:r>
              <a:rPr lang="da-DK" sz="1200" dirty="0">
                <a:solidFill>
                  <a:srgbClr val="000000"/>
                </a:solidFill>
                <a:latin typeface="Helvetica Neue" panose="02000503000000020004"/>
                <a:ea typeface="Helvetica Neue" panose="02000503000000020004"/>
                <a:cs typeface="Helvetica Neue" panose="02000503000000020004"/>
              </a:rPr>
              <a:t>Eleverne skal klippe varer ud og med en limstift sætte dem op på den rigtige planche. </a:t>
            </a:r>
            <a:endParaRPr lang="da-DK" sz="1200" kern="1200" dirty="0">
              <a:solidFill>
                <a:srgbClr val="000000"/>
              </a:solidFill>
              <a:effectLst/>
              <a:latin typeface="Helvetica Neue" panose="02000503000000020004"/>
              <a:ea typeface="Helvetica Neue" panose="02000503000000020004"/>
              <a:cs typeface="Helvetica Neue" panose="02000503000000020004"/>
            </a:endParaRPr>
          </a:p>
          <a:p>
            <a:r>
              <a:rPr lang="da-DK" sz="1200" dirty="0">
                <a:latin typeface="Helvetica Neue" panose="02000503000000020004" pitchFamily="2" charset="0"/>
                <a:ea typeface="Helvetica Neue" panose="02000503000000020004" pitchFamily="2" charset="0"/>
                <a:cs typeface="Helvetica Neue" panose="02000503000000020004" pitchFamily="2" charset="0"/>
              </a:rPr>
              <a:t>Tag til sidst en fælles snak om, hvor der er flest ting. Er det smart? Burde man ændre noget. </a:t>
            </a:r>
          </a:p>
          <a:p>
            <a:endParaRPr lang="da-DK" sz="1200" dirty="0">
              <a:latin typeface="Helvetica Neue" panose="02000503000000020004" pitchFamily="2" charset="0"/>
              <a:ea typeface="Helvetica Neue" panose="02000503000000020004" pitchFamily="2" charset="0"/>
              <a:cs typeface="Helvetica Neue" panose="02000503000000020004" pitchFamily="2" charset="0"/>
            </a:endParaRPr>
          </a:p>
          <a:p>
            <a:endParaRPr lang="da-DK" sz="1200" b="1" dirty="0">
              <a:latin typeface="Helvetica Neue" panose="02000503000000020004" pitchFamily="2" charset="0"/>
              <a:ea typeface="Helvetica Neue" panose="02000503000000020004" pitchFamily="2" charset="0"/>
              <a:cs typeface="Helvetica Neue" panose="02000503000000020004" pitchFamily="2" charset="0"/>
            </a:endParaRPr>
          </a:p>
          <a:p>
            <a:endParaRPr lang="da-DK" sz="120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5" name="Billede 4">
            <a:extLst>
              <a:ext uri="{FF2B5EF4-FFF2-40B4-BE49-F238E27FC236}">
                <a16:creationId xmlns:a16="http://schemas.microsoft.com/office/drawing/2014/main" id="{4796E7F6-F37F-4FED-BA14-C950ECBA3A1C}"/>
              </a:ext>
            </a:extLst>
          </p:cNvPr>
          <p:cNvPicPr>
            <a:picLocks noChangeAspect="1"/>
          </p:cNvPicPr>
          <p:nvPr/>
        </p:nvPicPr>
        <p:blipFill>
          <a:blip r:embed="rId3"/>
          <a:stretch>
            <a:fillRect/>
          </a:stretch>
        </p:blipFill>
        <p:spPr>
          <a:xfrm>
            <a:off x="9513043" y="510388"/>
            <a:ext cx="2678957" cy="611661"/>
          </a:xfrm>
          <a:prstGeom prst="rect">
            <a:avLst/>
          </a:prstGeom>
        </p:spPr>
      </p:pic>
      <p:sp>
        <p:nvSpPr>
          <p:cNvPr id="6" name="Tekstfelt 5">
            <a:extLst>
              <a:ext uri="{FF2B5EF4-FFF2-40B4-BE49-F238E27FC236}">
                <a16:creationId xmlns:a16="http://schemas.microsoft.com/office/drawing/2014/main" id="{CDBC8922-3BE1-5765-225E-E616E20CAB6B}"/>
              </a:ext>
            </a:extLst>
          </p:cNvPr>
          <p:cNvSpPr txBox="1"/>
          <p:nvPr/>
        </p:nvSpPr>
        <p:spPr>
          <a:xfrm>
            <a:off x="9878312" y="644804"/>
            <a:ext cx="6096000" cy="338554"/>
          </a:xfrm>
          <a:prstGeom prst="rect">
            <a:avLst/>
          </a:prstGeom>
          <a:noFill/>
        </p:spPr>
        <p:txBody>
          <a:bodyPr wrap="square">
            <a:spAutoFit/>
          </a:bodyPr>
          <a:lstStyle/>
          <a:p>
            <a:r>
              <a:rPr lang="da-DK" sz="16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VEJLEDNING</a:t>
            </a:r>
            <a:endParaRPr lang="da-DK" sz="1600" b="1" dirty="0"/>
          </a:p>
        </p:txBody>
      </p:sp>
    </p:spTree>
    <p:extLst>
      <p:ext uri="{BB962C8B-B14F-4D97-AF65-F5344CB8AC3E}">
        <p14:creationId xmlns:p14="http://schemas.microsoft.com/office/powerpoint/2010/main" val="9129129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13504384-60A1-B980-3AA2-B75794850AEE}"/>
              </a:ext>
            </a:extLst>
          </p:cNvPr>
          <p:cNvPicPr>
            <a:picLocks noChangeAspect="1"/>
          </p:cNvPicPr>
          <p:nvPr/>
        </p:nvPicPr>
        <p:blipFill>
          <a:blip r:embed="rId2"/>
          <a:stretch>
            <a:fillRect/>
          </a:stretch>
        </p:blipFill>
        <p:spPr>
          <a:xfrm>
            <a:off x="418069" y="570019"/>
            <a:ext cx="8355227" cy="5717962"/>
          </a:xfrm>
          <a:prstGeom prst="rect">
            <a:avLst/>
          </a:prstGeom>
        </p:spPr>
      </p:pic>
      <p:sp>
        <p:nvSpPr>
          <p:cNvPr id="5" name="Titel 1">
            <a:extLst>
              <a:ext uri="{FF2B5EF4-FFF2-40B4-BE49-F238E27FC236}">
                <a16:creationId xmlns:a16="http://schemas.microsoft.com/office/drawing/2014/main" id="{41991F6A-4822-85CA-5747-F670A9EDA88F}"/>
              </a:ext>
            </a:extLst>
          </p:cNvPr>
          <p:cNvSpPr txBox="1">
            <a:spLocks/>
          </p:cNvSpPr>
          <p:nvPr/>
        </p:nvSpPr>
        <p:spPr>
          <a:xfrm>
            <a:off x="1035910" y="1369827"/>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Aktivitet 1</a:t>
            </a:r>
            <a:endParaRPr lang="da-DK" sz="3400" dirty="0">
              <a:solidFill>
                <a:schemeClr val="bg1"/>
              </a:solidFill>
            </a:endParaRPr>
          </a:p>
        </p:txBody>
      </p:sp>
      <p:pic>
        <p:nvPicPr>
          <p:cNvPr id="8" name="Billede 7">
            <a:extLst>
              <a:ext uri="{FF2B5EF4-FFF2-40B4-BE49-F238E27FC236}">
                <a16:creationId xmlns:a16="http://schemas.microsoft.com/office/drawing/2014/main" id="{559DDE5C-C6B3-FECE-EC2F-89F380D50833}"/>
              </a:ext>
            </a:extLst>
          </p:cNvPr>
          <p:cNvPicPr>
            <a:picLocks noChangeAspect="1"/>
          </p:cNvPicPr>
          <p:nvPr/>
        </p:nvPicPr>
        <p:blipFill rotWithShape="1">
          <a:blip r:embed="rId3"/>
          <a:srcRect l="-23" r="-33"/>
          <a:stretch/>
        </p:blipFill>
        <p:spPr>
          <a:xfrm>
            <a:off x="1069046" y="2623743"/>
            <a:ext cx="8233652" cy="2379437"/>
          </a:xfrm>
          <a:prstGeom prst="rect">
            <a:avLst/>
          </a:prstGeom>
        </p:spPr>
      </p:pic>
      <p:sp>
        <p:nvSpPr>
          <p:cNvPr id="6" name="Tekstfelt 5">
            <a:extLst>
              <a:ext uri="{FF2B5EF4-FFF2-40B4-BE49-F238E27FC236}">
                <a16:creationId xmlns:a16="http://schemas.microsoft.com/office/drawing/2014/main" id="{485489BC-10CD-BA14-A9E9-4B33DDD2113D}"/>
              </a:ext>
            </a:extLst>
          </p:cNvPr>
          <p:cNvSpPr txBox="1"/>
          <p:nvPr/>
        </p:nvSpPr>
        <p:spPr>
          <a:xfrm>
            <a:off x="2393468" y="2948500"/>
            <a:ext cx="4559643" cy="369332"/>
          </a:xfrm>
          <a:prstGeom prst="rect">
            <a:avLst/>
          </a:prstGeom>
          <a:noFill/>
        </p:spPr>
        <p:txBody>
          <a:bodyPr wrap="square" rtlCol="0">
            <a:spAutoFit/>
          </a:bodyPr>
          <a:lstStyle/>
          <a:p>
            <a:r>
              <a:rPr lang="da-DK"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Find metal</a:t>
            </a:r>
          </a:p>
        </p:txBody>
      </p:sp>
      <p:sp>
        <p:nvSpPr>
          <p:cNvPr id="13" name="Tekstfelt 12">
            <a:extLst>
              <a:ext uri="{FF2B5EF4-FFF2-40B4-BE49-F238E27FC236}">
                <a16:creationId xmlns:a16="http://schemas.microsoft.com/office/drawing/2014/main" id="{07D362FC-085B-D90F-0EFD-D7602043C5E6}"/>
              </a:ext>
            </a:extLst>
          </p:cNvPr>
          <p:cNvSpPr txBox="1"/>
          <p:nvPr/>
        </p:nvSpPr>
        <p:spPr>
          <a:xfrm>
            <a:off x="2383942" y="3450228"/>
            <a:ext cx="6024078" cy="1169551"/>
          </a:xfrm>
          <a:prstGeom prst="rect">
            <a:avLst/>
          </a:prstGeom>
          <a:noFill/>
        </p:spPr>
        <p:txBody>
          <a:bodyPr wrap="square" rtlCol="0">
            <a:spAutoFit/>
          </a:bodyPr>
          <a:lstStyle/>
          <a:p>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Bevæg jer rundt i klasselokalet, og se om I kan identificere de forskellige metaller – på borde, stole, tavle, lamper, vinduer, i skoletasken og udenpå skoletasken.</a:t>
            </a:r>
          </a:p>
          <a:p>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Tjek fx om metallet er magnetisk. </a:t>
            </a:r>
          </a:p>
        </p:txBody>
      </p:sp>
      <p:sp>
        <p:nvSpPr>
          <p:cNvPr id="14" name="Tekstfelt 13">
            <a:extLst>
              <a:ext uri="{FF2B5EF4-FFF2-40B4-BE49-F238E27FC236}">
                <a16:creationId xmlns:a16="http://schemas.microsoft.com/office/drawing/2014/main" id="{1E0D0628-5817-C484-3CE6-44CC3BB3554E}"/>
              </a:ext>
            </a:extLst>
          </p:cNvPr>
          <p:cNvSpPr txBox="1"/>
          <p:nvPr/>
        </p:nvSpPr>
        <p:spPr>
          <a:xfrm>
            <a:off x="418069" y="6390245"/>
            <a:ext cx="4559643" cy="307777"/>
          </a:xfrm>
          <a:prstGeom prst="rect">
            <a:avLst/>
          </a:prstGeom>
          <a:noFill/>
        </p:spPr>
        <p:txBody>
          <a:bodyPr wrap="square" rtlCol="0">
            <a:spAutoFit/>
          </a:bodyPr>
          <a:lstStyle/>
          <a:p>
            <a:r>
              <a:rPr lang="da-DK" sz="1400" dirty="0">
                <a:solidFill>
                  <a:srgbClr val="017176"/>
                </a:solidFill>
                <a:latin typeface="Helvetica Neue" panose="02000503000000020004" pitchFamily="2" charset="0"/>
                <a:ea typeface="Helvetica Neue" panose="02000503000000020004" pitchFamily="2" charset="0"/>
                <a:cs typeface="Helvetica Neue" panose="02000503000000020004" pitchFamily="2" charset="0"/>
              </a:rPr>
              <a:t>Estimeret tid: 30-45 minutter</a:t>
            </a:r>
          </a:p>
        </p:txBody>
      </p:sp>
      <p:pic>
        <p:nvPicPr>
          <p:cNvPr id="15" name="Billede 14">
            <a:extLst>
              <a:ext uri="{FF2B5EF4-FFF2-40B4-BE49-F238E27FC236}">
                <a16:creationId xmlns:a16="http://schemas.microsoft.com/office/drawing/2014/main" id="{164B85D6-FCE7-E450-9030-A0D3C63F0EC4}"/>
              </a:ext>
            </a:extLst>
          </p:cNvPr>
          <p:cNvPicPr>
            <a:picLocks noChangeAspect="1"/>
          </p:cNvPicPr>
          <p:nvPr/>
        </p:nvPicPr>
        <p:blipFill>
          <a:blip r:embed="rId4"/>
          <a:stretch>
            <a:fillRect/>
          </a:stretch>
        </p:blipFill>
        <p:spPr>
          <a:xfrm>
            <a:off x="1508830" y="3075698"/>
            <a:ext cx="611604" cy="101600"/>
          </a:xfrm>
          <a:prstGeom prst="rect">
            <a:avLst/>
          </a:prstGeom>
        </p:spPr>
      </p:pic>
      <p:pic>
        <p:nvPicPr>
          <p:cNvPr id="3" name="Billede 2">
            <a:extLst>
              <a:ext uri="{FF2B5EF4-FFF2-40B4-BE49-F238E27FC236}">
                <a16:creationId xmlns:a16="http://schemas.microsoft.com/office/drawing/2014/main" id="{A907759B-2D72-96D3-DDF5-87A2BE714478}"/>
              </a:ext>
            </a:extLst>
          </p:cNvPr>
          <p:cNvPicPr>
            <a:picLocks noChangeAspect="1"/>
          </p:cNvPicPr>
          <p:nvPr/>
        </p:nvPicPr>
        <p:blipFill>
          <a:blip r:embed="rId5"/>
          <a:stretch>
            <a:fillRect/>
          </a:stretch>
        </p:blipFill>
        <p:spPr>
          <a:xfrm>
            <a:off x="9028848" y="1985808"/>
            <a:ext cx="2893763" cy="3559788"/>
          </a:xfrm>
          <a:prstGeom prst="rect">
            <a:avLst/>
          </a:prstGeom>
        </p:spPr>
      </p:pic>
    </p:spTree>
    <p:extLst>
      <p:ext uri="{BB962C8B-B14F-4D97-AF65-F5344CB8AC3E}">
        <p14:creationId xmlns:p14="http://schemas.microsoft.com/office/powerpoint/2010/main" val="1092706614"/>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13504384-60A1-B980-3AA2-B75794850AEE}"/>
              </a:ext>
            </a:extLst>
          </p:cNvPr>
          <p:cNvPicPr>
            <a:picLocks noChangeAspect="1"/>
          </p:cNvPicPr>
          <p:nvPr/>
        </p:nvPicPr>
        <p:blipFill>
          <a:blip r:embed="rId3"/>
          <a:stretch>
            <a:fillRect/>
          </a:stretch>
        </p:blipFill>
        <p:spPr>
          <a:xfrm>
            <a:off x="418069" y="570019"/>
            <a:ext cx="8355227" cy="5717962"/>
          </a:xfrm>
          <a:prstGeom prst="rect">
            <a:avLst/>
          </a:prstGeom>
        </p:spPr>
      </p:pic>
      <p:pic>
        <p:nvPicPr>
          <p:cNvPr id="8" name="Billede 7">
            <a:extLst>
              <a:ext uri="{FF2B5EF4-FFF2-40B4-BE49-F238E27FC236}">
                <a16:creationId xmlns:a16="http://schemas.microsoft.com/office/drawing/2014/main" id="{4394AA50-DE76-3F83-74E1-05DE9E149441}"/>
              </a:ext>
            </a:extLst>
          </p:cNvPr>
          <p:cNvPicPr>
            <a:picLocks noChangeAspect="1"/>
          </p:cNvPicPr>
          <p:nvPr/>
        </p:nvPicPr>
        <p:blipFill>
          <a:blip r:embed="rId4"/>
          <a:stretch>
            <a:fillRect/>
          </a:stretch>
        </p:blipFill>
        <p:spPr>
          <a:xfrm>
            <a:off x="6481929" y="1369428"/>
            <a:ext cx="6943492" cy="4226473"/>
          </a:xfrm>
          <a:prstGeom prst="rect">
            <a:avLst/>
          </a:prstGeom>
        </p:spPr>
      </p:pic>
      <p:pic>
        <p:nvPicPr>
          <p:cNvPr id="7" name="Billede 6">
            <a:extLst>
              <a:ext uri="{FF2B5EF4-FFF2-40B4-BE49-F238E27FC236}">
                <a16:creationId xmlns:a16="http://schemas.microsoft.com/office/drawing/2014/main" id="{4CF8F65E-4F98-9940-26D0-172BCB662350}"/>
              </a:ext>
            </a:extLst>
          </p:cNvPr>
          <p:cNvPicPr>
            <a:picLocks noChangeAspect="1"/>
          </p:cNvPicPr>
          <p:nvPr/>
        </p:nvPicPr>
        <p:blipFill rotWithShape="1">
          <a:blip r:embed="rId5"/>
          <a:srcRect l="-23" r="-33"/>
          <a:stretch/>
        </p:blipFill>
        <p:spPr>
          <a:xfrm>
            <a:off x="1069046" y="2623743"/>
            <a:ext cx="7704250" cy="2981603"/>
          </a:xfrm>
          <a:prstGeom prst="rect">
            <a:avLst/>
          </a:prstGeom>
        </p:spPr>
      </p:pic>
      <p:sp>
        <p:nvSpPr>
          <p:cNvPr id="5" name="Titel 1">
            <a:extLst>
              <a:ext uri="{FF2B5EF4-FFF2-40B4-BE49-F238E27FC236}">
                <a16:creationId xmlns:a16="http://schemas.microsoft.com/office/drawing/2014/main" id="{41991F6A-4822-85CA-5747-F670A9EDA88F}"/>
              </a:ext>
            </a:extLst>
          </p:cNvPr>
          <p:cNvSpPr txBox="1">
            <a:spLocks/>
          </p:cNvSpPr>
          <p:nvPr/>
        </p:nvSpPr>
        <p:spPr>
          <a:xfrm>
            <a:off x="1035910" y="1369827"/>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Aktivitet 2</a:t>
            </a:r>
            <a:endParaRPr lang="da-DK" sz="3400" dirty="0">
              <a:solidFill>
                <a:schemeClr val="bg1"/>
              </a:solidFill>
            </a:endParaRPr>
          </a:p>
        </p:txBody>
      </p:sp>
      <p:sp>
        <p:nvSpPr>
          <p:cNvPr id="6" name="Tekstfelt 5">
            <a:extLst>
              <a:ext uri="{FF2B5EF4-FFF2-40B4-BE49-F238E27FC236}">
                <a16:creationId xmlns:a16="http://schemas.microsoft.com/office/drawing/2014/main" id="{485489BC-10CD-BA14-A9E9-4B33DDD2113D}"/>
              </a:ext>
            </a:extLst>
          </p:cNvPr>
          <p:cNvSpPr txBox="1"/>
          <p:nvPr/>
        </p:nvSpPr>
        <p:spPr>
          <a:xfrm>
            <a:off x="2393468" y="2948500"/>
            <a:ext cx="4559643" cy="369332"/>
          </a:xfrm>
          <a:prstGeom prst="rect">
            <a:avLst/>
          </a:prstGeom>
          <a:noFill/>
        </p:spPr>
        <p:txBody>
          <a:bodyPr wrap="square" rtlCol="0">
            <a:spAutoFit/>
          </a:bodyPr>
          <a:lstStyle/>
          <a:p>
            <a:r>
              <a:rPr lang="da-DK"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Pant-jagt</a:t>
            </a:r>
          </a:p>
        </p:txBody>
      </p:sp>
      <p:sp>
        <p:nvSpPr>
          <p:cNvPr id="13" name="Tekstfelt 12">
            <a:extLst>
              <a:ext uri="{FF2B5EF4-FFF2-40B4-BE49-F238E27FC236}">
                <a16:creationId xmlns:a16="http://schemas.microsoft.com/office/drawing/2014/main" id="{07D362FC-085B-D90F-0EFD-D7602043C5E6}"/>
              </a:ext>
            </a:extLst>
          </p:cNvPr>
          <p:cNvSpPr txBox="1"/>
          <p:nvPr/>
        </p:nvSpPr>
        <p:spPr>
          <a:xfrm>
            <a:off x="2383942" y="3450228"/>
            <a:ext cx="5618947" cy="1815882"/>
          </a:xfrm>
          <a:prstGeom prst="rect">
            <a:avLst/>
          </a:prstGeom>
          <a:noFill/>
        </p:spPr>
        <p:txBody>
          <a:bodyPr wrap="square" rtlCol="0">
            <a:spAutoFit/>
          </a:bodyPr>
          <a:lstStyle/>
          <a:p>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Bed alle tage 10 stykker pant med hjemmefra.</a:t>
            </a:r>
          </a:p>
          <a:p>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Saml alt pant og sorter i glas, plastik og metal.</a:t>
            </a:r>
          </a:p>
          <a:p>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Snak om fordele og ulemper ved de forskellige materialer.</a:t>
            </a:r>
          </a:p>
          <a:p>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Gæt på hvor mange penge, der er pant for. Gå ned til en lokal butik og aflever panten. Køb flødeboller for pengene. </a:t>
            </a:r>
          </a:p>
        </p:txBody>
      </p:sp>
      <p:sp>
        <p:nvSpPr>
          <p:cNvPr id="14" name="Tekstfelt 13">
            <a:extLst>
              <a:ext uri="{FF2B5EF4-FFF2-40B4-BE49-F238E27FC236}">
                <a16:creationId xmlns:a16="http://schemas.microsoft.com/office/drawing/2014/main" id="{1E0D0628-5817-C484-3CE6-44CC3BB3554E}"/>
              </a:ext>
            </a:extLst>
          </p:cNvPr>
          <p:cNvSpPr txBox="1"/>
          <p:nvPr/>
        </p:nvSpPr>
        <p:spPr>
          <a:xfrm>
            <a:off x="418069" y="6390245"/>
            <a:ext cx="4559643" cy="307777"/>
          </a:xfrm>
          <a:prstGeom prst="rect">
            <a:avLst/>
          </a:prstGeom>
          <a:noFill/>
        </p:spPr>
        <p:txBody>
          <a:bodyPr wrap="square" rtlCol="0">
            <a:spAutoFit/>
          </a:bodyPr>
          <a:lstStyle/>
          <a:p>
            <a:r>
              <a:rPr lang="da-DK" sz="1400" dirty="0">
                <a:solidFill>
                  <a:srgbClr val="017176"/>
                </a:solidFill>
                <a:latin typeface="Helvetica Neue" panose="02000503000000020004" pitchFamily="2" charset="0"/>
                <a:ea typeface="Helvetica Neue" panose="02000503000000020004" pitchFamily="2" charset="0"/>
                <a:cs typeface="Helvetica Neue" panose="02000503000000020004" pitchFamily="2" charset="0"/>
              </a:rPr>
              <a:t>Estimeret tid: 30-45 minutter</a:t>
            </a:r>
          </a:p>
        </p:txBody>
      </p:sp>
      <p:pic>
        <p:nvPicPr>
          <p:cNvPr id="15" name="Billede 14">
            <a:extLst>
              <a:ext uri="{FF2B5EF4-FFF2-40B4-BE49-F238E27FC236}">
                <a16:creationId xmlns:a16="http://schemas.microsoft.com/office/drawing/2014/main" id="{164B85D6-FCE7-E450-9030-A0D3C63F0EC4}"/>
              </a:ext>
            </a:extLst>
          </p:cNvPr>
          <p:cNvPicPr>
            <a:picLocks noChangeAspect="1"/>
          </p:cNvPicPr>
          <p:nvPr/>
        </p:nvPicPr>
        <p:blipFill>
          <a:blip r:embed="rId6"/>
          <a:stretch>
            <a:fillRect/>
          </a:stretch>
        </p:blipFill>
        <p:spPr>
          <a:xfrm>
            <a:off x="1508830" y="3075698"/>
            <a:ext cx="611604" cy="101600"/>
          </a:xfrm>
          <a:prstGeom prst="rect">
            <a:avLst/>
          </a:prstGeom>
        </p:spPr>
      </p:pic>
    </p:spTree>
    <p:extLst>
      <p:ext uri="{BB962C8B-B14F-4D97-AF65-F5344CB8AC3E}">
        <p14:creationId xmlns:p14="http://schemas.microsoft.com/office/powerpoint/2010/main" val="2242780872"/>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0B29C234-D3BD-73FE-0FE6-5CD03707263F}"/>
              </a:ext>
            </a:extLst>
          </p:cNvPr>
          <p:cNvPicPr>
            <a:picLocks noChangeAspect="1"/>
          </p:cNvPicPr>
          <p:nvPr/>
        </p:nvPicPr>
        <p:blipFill>
          <a:blip r:embed="rId2"/>
          <a:stretch>
            <a:fillRect/>
          </a:stretch>
        </p:blipFill>
        <p:spPr>
          <a:xfrm>
            <a:off x="418069" y="570019"/>
            <a:ext cx="8355227" cy="5717962"/>
          </a:xfrm>
          <a:prstGeom prst="rect">
            <a:avLst/>
          </a:prstGeom>
        </p:spPr>
      </p:pic>
      <p:sp>
        <p:nvSpPr>
          <p:cNvPr id="5" name="Titel 1">
            <a:extLst>
              <a:ext uri="{FF2B5EF4-FFF2-40B4-BE49-F238E27FC236}">
                <a16:creationId xmlns:a16="http://schemas.microsoft.com/office/drawing/2014/main" id="{41991F6A-4822-85CA-5747-F670A9EDA88F}"/>
              </a:ext>
            </a:extLst>
          </p:cNvPr>
          <p:cNvSpPr txBox="1">
            <a:spLocks/>
          </p:cNvSpPr>
          <p:nvPr/>
        </p:nvSpPr>
        <p:spPr>
          <a:xfrm>
            <a:off x="1035910" y="899549"/>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Opgave 1</a:t>
            </a:r>
            <a:endParaRPr lang="da-DK" sz="3400" dirty="0">
              <a:solidFill>
                <a:schemeClr val="bg1"/>
              </a:solidFill>
            </a:endParaRPr>
          </a:p>
        </p:txBody>
      </p:sp>
      <p:pic>
        <p:nvPicPr>
          <p:cNvPr id="8" name="Billede 7">
            <a:extLst>
              <a:ext uri="{FF2B5EF4-FFF2-40B4-BE49-F238E27FC236}">
                <a16:creationId xmlns:a16="http://schemas.microsoft.com/office/drawing/2014/main" id="{559DDE5C-C6B3-FECE-EC2F-89F380D50833}"/>
              </a:ext>
            </a:extLst>
          </p:cNvPr>
          <p:cNvPicPr>
            <a:picLocks noChangeAspect="1"/>
          </p:cNvPicPr>
          <p:nvPr/>
        </p:nvPicPr>
        <p:blipFill>
          <a:blip r:embed="rId3"/>
          <a:stretch>
            <a:fillRect/>
          </a:stretch>
        </p:blipFill>
        <p:spPr>
          <a:xfrm>
            <a:off x="1035910" y="1763761"/>
            <a:ext cx="8266787" cy="4194689"/>
          </a:xfrm>
          <a:prstGeom prst="rect">
            <a:avLst/>
          </a:prstGeom>
        </p:spPr>
      </p:pic>
      <p:sp>
        <p:nvSpPr>
          <p:cNvPr id="6" name="Tekstfelt 5">
            <a:extLst>
              <a:ext uri="{FF2B5EF4-FFF2-40B4-BE49-F238E27FC236}">
                <a16:creationId xmlns:a16="http://schemas.microsoft.com/office/drawing/2014/main" id="{485489BC-10CD-BA14-A9E9-4B33DDD2113D}"/>
              </a:ext>
            </a:extLst>
          </p:cNvPr>
          <p:cNvSpPr txBox="1"/>
          <p:nvPr/>
        </p:nvSpPr>
        <p:spPr>
          <a:xfrm>
            <a:off x="2393468" y="2066647"/>
            <a:ext cx="4559643" cy="369332"/>
          </a:xfrm>
          <a:prstGeom prst="rect">
            <a:avLst/>
          </a:prstGeom>
          <a:noFill/>
        </p:spPr>
        <p:txBody>
          <a:bodyPr wrap="square" rtlCol="0">
            <a:spAutoFit/>
          </a:bodyPr>
          <a:lstStyle/>
          <a:p>
            <a:r>
              <a:rPr lang="da-DK"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Mini-dokumentar* om metal</a:t>
            </a:r>
          </a:p>
        </p:txBody>
      </p:sp>
      <p:sp>
        <p:nvSpPr>
          <p:cNvPr id="13" name="Tekstfelt 12">
            <a:extLst>
              <a:ext uri="{FF2B5EF4-FFF2-40B4-BE49-F238E27FC236}">
                <a16:creationId xmlns:a16="http://schemas.microsoft.com/office/drawing/2014/main" id="{07D362FC-085B-D90F-0EFD-D7602043C5E6}"/>
              </a:ext>
            </a:extLst>
          </p:cNvPr>
          <p:cNvSpPr txBox="1"/>
          <p:nvPr/>
        </p:nvSpPr>
        <p:spPr>
          <a:xfrm>
            <a:off x="2393467" y="2568375"/>
            <a:ext cx="5917910" cy="3108543"/>
          </a:xfrm>
          <a:prstGeom prst="rect">
            <a:avLst/>
          </a:prstGeom>
          <a:noFill/>
        </p:spPr>
        <p:txBody>
          <a:bodyPr wrap="square" rtlCol="0">
            <a:spAutoFit/>
          </a:bodyPr>
          <a:lstStyle/>
          <a:p>
            <a:pPr marL="285750" lvl="0" indent="-285750">
              <a:buFont typeface="Arial" panose="020B0604020202020204" pitchFamily="34" charset="0"/>
              <a:buChar char="•"/>
            </a:pPr>
            <a:r>
              <a:rPr lang="da-DK" sz="14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Del klassen op i grupper – hver gruppe får tildelt et metal, fx jern, kobber, aluminium, bly, guld, sølv. </a:t>
            </a:r>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lvl="0" indent="-285750">
              <a:buFont typeface="Arial" panose="020B0604020202020204" pitchFamily="34" charset="0"/>
              <a:buChar char="•"/>
            </a:pPr>
            <a:endParaRPr lang="da-DK" sz="14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4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Hver gruppe skal lave en mini-dokumentar-film om deres metaltype. Filmen skal indeholde svar på:</a:t>
            </a:r>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742950" lvl="1" indent="-285750">
              <a:buFont typeface="Arial" panose="020B0604020202020204" pitchFamily="34" charset="0"/>
              <a:buChar char="•"/>
            </a:pP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Hvad bruges metallet til? </a:t>
            </a:r>
          </a:p>
          <a:p>
            <a:pPr marL="742950" lvl="1" indent="-285750">
              <a:buFont typeface="Arial" panose="020B0604020202020204" pitchFamily="34" charset="0"/>
              <a:buChar char="•"/>
            </a:pP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Hvordan får vi fat i det? </a:t>
            </a:r>
          </a:p>
          <a:p>
            <a:pPr marL="742950" lvl="1" indent="-285750">
              <a:buFont typeface="Arial" panose="020B0604020202020204" pitchFamily="34" charset="0"/>
              <a:buChar char="•"/>
            </a:pP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Hvad koster det? </a:t>
            </a:r>
          </a:p>
          <a:p>
            <a:pPr marL="742950" lvl="1" indent="-285750">
              <a:buFont typeface="Arial" panose="020B0604020202020204" pitchFamily="34" charset="0"/>
              <a:buChar char="•"/>
            </a:pP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Er der problemer med metallet? </a:t>
            </a:r>
          </a:p>
          <a:p>
            <a:pPr marL="285750" lvl="0" indent="-285750">
              <a:buFont typeface="Arial" panose="020B0604020202020204" pitchFamily="34" charset="0"/>
              <a:buChar char="•"/>
            </a:pPr>
            <a:endParaRPr lang="da-DK" sz="14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4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Til slut præsenteres dokumentaren for klassen. </a:t>
            </a:r>
          </a:p>
          <a:p>
            <a:pPr marL="285750" indent="-285750">
              <a:buFont typeface="Arial" panose="020B0604020202020204" pitchFamily="34" charset="0"/>
              <a:buChar char="•"/>
            </a:pPr>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da-DK" sz="1400" i="1" dirty="0">
                <a:solidFill>
                  <a:schemeClr val="bg1"/>
                </a:solidFill>
                <a:effectLst/>
                <a:latin typeface="12 pt. Helvetica* 56 Italic   1" panose="02000503000000020004" pitchFamily="2" charset="0"/>
                <a:ea typeface="12 pt. Helvetica* 56 Italic   1" panose="02000503000000020004" pitchFamily="2" charset="0"/>
                <a:cs typeface="12 pt. Helvetica* 56 Italic   1" panose="02000503000000020004" pitchFamily="2" charset="0"/>
              </a:rPr>
              <a:t>I stedet for film kan grupperne også lave en præsentation i </a:t>
            </a:r>
            <a:r>
              <a:rPr lang="da-DK" sz="1400" i="1" dirty="0" err="1">
                <a:solidFill>
                  <a:schemeClr val="bg1"/>
                </a:solidFill>
                <a:effectLst/>
                <a:latin typeface="12 pt. Helvetica* 56 Italic   1" panose="02000503000000020004" pitchFamily="2" charset="0"/>
                <a:ea typeface="12 pt. Helvetica* 56 Italic   1" panose="02000503000000020004" pitchFamily="2" charset="0"/>
                <a:cs typeface="12 pt. Helvetica* 56 Italic   1" panose="02000503000000020004" pitchFamily="2" charset="0"/>
              </a:rPr>
              <a:t>powerpoint</a:t>
            </a:r>
            <a:r>
              <a:rPr lang="da-DK" sz="1400" i="1" dirty="0">
                <a:solidFill>
                  <a:schemeClr val="bg1"/>
                </a:solidFill>
                <a:effectLst/>
                <a:latin typeface="12 pt. Helvetica* 56 Italic   1" panose="02000503000000020004" pitchFamily="2" charset="0"/>
                <a:ea typeface="12 pt. Helvetica* 56 Italic   1" panose="02000503000000020004" pitchFamily="2" charset="0"/>
                <a:cs typeface="12 pt. Helvetica* 56 Italic   1" panose="02000503000000020004" pitchFamily="2" charset="0"/>
              </a:rPr>
              <a:t>, en plakat eller andet.</a:t>
            </a:r>
          </a:p>
        </p:txBody>
      </p:sp>
      <p:sp>
        <p:nvSpPr>
          <p:cNvPr id="14" name="Tekstfelt 13">
            <a:extLst>
              <a:ext uri="{FF2B5EF4-FFF2-40B4-BE49-F238E27FC236}">
                <a16:creationId xmlns:a16="http://schemas.microsoft.com/office/drawing/2014/main" id="{1E0D0628-5817-C484-3CE6-44CC3BB3554E}"/>
              </a:ext>
            </a:extLst>
          </p:cNvPr>
          <p:cNvSpPr txBox="1"/>
          <p:nvPr/>
        </p:nvSpPr>
        <p:spPr>
          <a:xfrm>
            <a:off x="418069" y="6390245"/>
            <a:ext cx="4559643" cy="307777"/>
          </a:xfrm>
          <a:prstGeom prst="rect">
            <a:avLst/>
          </a:prstGeom>
          <a:noFill/>
        </p:spPr>
        <p:txBody>
          <a:bodyPr wrap="square" rtlCol="0">
            <a:spAutoFit/>
          </a:bodyPr>
          <a:lstStyle/>
          <a:p>
            <a:r>
              <a:rPr lang="da-DK" sz="1400" dirty="0">
                <a:solidFill>
                  <a:srgbClr val="017176"/>
                </a:solidFill>
                <a:latin typeface="Helvetica Neue" panose="02000503000000020004" pitchFamily="2" charset="0"/>
                <a:ea typeface="Helvetica Neue" panose="02000503000000020004" pitchFamily="2" charset="0"/>
                <a:cs typeface="Helvetica Neue" panose="02000503000000020004" pitchFamily="2" charset="0"/>
              </a:rPr>
              <a:t>Estimeret tid: 60-120 minutter</a:t>
            </a:r>
          </a:p>
        </p:txBody>
      </p:sp>
      <p:pic>
        <p:nvPicPr>
          <p:cNvPr id="15" name="Billede 14">
            <a:extLst>
              <a:ext uri="{FF2B5EF4-FFF2-40B4-BE49-F238E27FC236}">
                <a16:creationId xmlns:a16="http://schemas.microsoft.com/office/drawing/2014/main" id="{164B85D6-FCE7-E450-9030-A0D3C63F0EC4}"/>
              </a:ext>
            </a:extLst>
          </p:cNvPr>
          <p:cNvPicPr>
            <a:picLocks noChangeAspect="1"/>
          </p:cNvPicPr>
          <p:nvPr/>
        </p:nvPicPr>
        <p:blipFill>
          <a:blip r:embed="rId4"/>
          <a:stretch>
            <a:fillRect/>
          </a:stretch>
        </p:blipFill>
        <p:spPr>
          <a:xfrm>
            <a:off x="1508830" y="2193845"/>
            <a:ext cx="611604" cy="101600"/>
          </a:xfrm>
          <a:prstGeom prst="rect">
            <a:avLst/>
          </a:prstGeom>
        </p:spPr>
      </p:pic>
      <p:pic>
        <p:nvPicPr>
          <p:cNvPr id="3" name="Billede 2" descr="Et billede, der indeholder stykke, hånd, luk, sten&#10;&#10;Automatisk genereret beskrivelse">
            <a:extLst>
              <a:ext uri="{FF2B5EF4-FFF2-40B4-BE49-F238E27FC236}">
                <a16:creationId xmlns:a16="http://schemas.microsoft.com/office/drawing/2014/main" id="{AB6EBAE6-6D7D-13B8-26FF-37C3C18F1967}"/>
              </a:ext>
            </a:extLst>
          </p:cNvPr>
          <p:cNvPicPr>
            <a:picLocks noChangeAspect="1"/>
          </p:cNvPicPr>
          <p:nvPr/>
        </p:nvPicPr>
        <p:blipFill>
          <a:blip r:embed="rId5"/>
          <a:stretch>
            <a:fillRect/>
          </a:stretch>
        </p:blipFill>
        <p:spPr>
          <a:xfrm>
            <a:off x="9920538" y="570019"/>
            <a:ext cx="1427029" cy="1070272"/>
          </a:xfrm>
          <a:prstGeom prst="rect">
            <a:avLst/>
          </a:prstGeom>
        </p:spPr>
      </p:pic>
      <p:pic>
        <p:nvPicPr>
          <p:cNvPr id="7" name="Billede 6" descr="Et billede, der indeholder kødbolle, frisk, arrangeret, vegetabilsk&#10;&#10;Automatisk genereret beskrivelse">
            <a:extLst>
              <a:ext uri="{FF2B5EF4-FFF2-40B4-BE49-F238E27FC236}">
                <a16:creationId xmlns:a16="http://schemas.microsoft.com/office/drawing/2014/main" id="{0534E9D7-39B1-F898-E949-C590670F5C28}"/>
              </a:ext>
            </a:extLst>
          </p:cNvPr>
          <p:cNvPicPr>
            <a:picLocks noChangeAspect="1"/>
          </p:cNvPicPr>
          <p:nvPr/>
        </p:nvPicPr>
        <p:blipFill>
          <a:blip r:embed="rId6"/>
          <a:stretch>
            <a:fillRect/>
          </a:stretch>
        </p:blipFill>
        <p:spPr>
          <a:xfrm>
            <a:off x="9920537" y="1726591"/>
            <a:ext cx="1427029" cy="1069807"/>
          </a:xfrm>
          <a:prstGeom prst="rect">
            <a:avLst/>
          </a:prstGeom>
        </p:spPr>
      </p:pic>
      <p:pic>
        <p:nvPicPr>
          <p:cNvPr id="10" name="Billede 9" descr="Et billede, der indeholder indendørs, bagværk&#10;&#10;Automatisk genereret beskrivelse">
            <a:extLst>
              <a:ext uri="{FF2B5EF4-FFF2-40B4-BE49-F238E27FC236}">
                <a16:creationId xmlns:a16="http://schemas.microsoft.com/office/drawing/2014/main" id="{4D29AE5B-43C4-FCF4-55F3-78869558FA92}"/>
              </a:ext>
            </a:extLst>
          </p:cNvPr>
          <p:cNvPicPr>
            <a:picLocks noChangeAspect="1"/>
          </p:cNvPicPr>
          <p:nvPr/>
        </p:nvPicPr>
        <p:blipFill>
          <a:blip r:embed="rId7"/>
          <a:stretch>
            <a:fillRect/>
          </a:stretch>
        </p:blipFill>
        <p:spPr>
          <a:xfrm>
            <a:off x="9915199" y="5215377"/>
            <a:ext cx="1427030" cy="1072604"/>
          </a:xfrm>
          <a:prstGeom prst="rect">
            <a:avLst/>
          </a:prstGeom>
        </p:spPr>
      </p:pic>
      <p:pic>
        <p:nvPicPr>
          <p:cNvPr id="16" name="Billede 15" descr="Et billede, der indeholder arrangeret&#10;&#10;Automatisk genereret beskrivelse">
            <a:extLst>
              <a:ext uri="{FF2B5EF4-FFF2-40B4-BE49-F238E27FC236}">
                <a16:creationId xmlns:a16="http://schemas.microsoft.com/office/drawing/2014/main" id="{0F090A0F-8CEB-F464-612B-F905A00C76F8}"/>
              </a:ext>
            </a:extLst>
          </p:cNvPr>
          <p:cNvPicPr>
            <a:picLocks noChangeAspect="1"/>
          </p:cNvPicPr>
          <p:nvPr/>
        </p:nvPicPr>
        <p:blipFill>
          <a:blip r:embed="rId8"/>
          <a:stretch>
            <a:fillRect/>
          </a:stretch>
        </p:blipFill>
        <p:spPr>
          <a:xfrm>
            <a:off x="9920537" y="4061603"/>
            <a:ext cx="1422547" cy="1066910"/>
          </a:xfrm>
          <a:prstGeom prst="rect">
            <a:avLst/>
          </a:prstGeom>
        </p:spPr>
      </p:pic>
      <p:pic>
        <p:nvPicPr>
          <p:cNvPr id="18" name="Billede 17" descr="Et billede, der indeholder stykke, chokolade, spist&#10;&#10;Automatisk genereret beskrivelse">
            <a:extLst>
              <a:ext uri="{FF2B5EF4-FFF2-40B4-BE49-F238E27FC236}">
                <a16:creationId xmlns:a16="http://schemas.microsoft.com/office/drawing/2014/main" id="{6862EE1D-4989-8A78-F297-211C0C933869}"/>
              </a:ext>
            </a:extLst>
          </p:cNvPr>
          <p:cNvPicPr>
            <a:picLocks noChangeAspect="1"/>
          </p:cNvPicPr>
          <p:nvPr/>
        </p:nvPicPr>
        <p:blipFill>
          <a:blip r:embed="rId9"/>
          <a:stretch>
            <a:fillRect/>
          </a:stretch>
        </p:blipFill>
        <p:spPr>
          <a:xfrm>
            <a:off x="9915199" y="2897606"/>
            <a:ext cx="1427030" cy="1069652"/>
          </a:xfrm>
          <a:prstGeom prst="rect">
            <a:avLst/>
          </a:prstGeom>
        </p:spPr>
      </p:pic>
    </p:spTree>
    <p:extLst>
      <p:ext uri="{BB962C8B-B14F-4D97-AF65-F5344CB8AC3E}">
        <p14:creationId xmlns:p14="http://schemas.microsoft.com/office/powerpoint/2010/main" val="3388091417"/>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0B29C234-D3BD-73FE-0FE6-5CD03707263F}"/>
              </a:ext>
            </a:extLst>
          </p:cNvPr>
          <p:cNvPicPr>
            <a:picLocks noChangeAspect="1"/>
          </p:cNvPicPr>
          <p:nvPr/>
        </p:nvPicPr>
        <p:blipFill>
          <a:blip r:embed="rId2"/>
          <a:stretch>
            <a:fillRect/>
          </a:stretch>
        </p:blipFill>
        <p:spPr>
          <a:xfrm>
            <a:off x="418069" y="570019"/>
            <a:ext cx="8355227" cy="5717962"/>
          </a:xfrm>
          <a:prstGeom prst="rect">
            <a:avLst/>
          </a:prstGeom>
        </p:spPr>
      </p:pic>
      <p:sp>
        <p:nvSpPr>
          <p:cNvPr id="5" name="Titel 1">
            <a:extLst>
              <a:ext uri="{FF2B5EF4-FFF2-40B4-BE49-F238E27FC236}">
                <a16:creationId xmlns:a16="http://schemas.microsoft.com/office/drawing/2014/main" id="{41991F6A-4822-85CA-5747-F670A9EDA88F}"/>
              </a:ext>
            </a:extLst>
          </p:cNvPr>
          <p:cNvSpPr txBox="1">
            <a:spLocks/>
          </p:cNvSpPr>
          <p:nvPr/>
        </p:nvSpPr>
        <p:spPr>
          <a:xfrm>
            <a:off x="1035910" y="899549"/>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Opgave 2</a:t>
            </a:r>
            <a:endParaRPr lang="da-DK" sz="3400" dirty="0">
              <a:solidFill>
                <a:schemeClr val="bg1"/>
              </a:solidFill>
            </a:endParaRPr>
          </a:p>
        </p:txBody>
      </p:sp>
      <p:pic>
        <p:nvPicPr>
          <p:cNvPr id="8" name="Billede 7">
            <a:extLst>
              <a:ext uri="{FF2B5EF4-FFF2-40B4-BE49-F238E27FC236}">
                <a16:creationId xmlns:a16="http://schemas.microsoft.com/office/drawing/2014/main" id="{559DDE5C-C6B3-FECE-EC2F-89F380D50833}"/>
              </a:ext>
            </a:extLst>
          </p:cNvPr>
          <p:cNvPicPr>
            <a:picLocks noChangeAspect="1"/>
          </p:cNvPicPr>
          <p:nvPr/>
        </p:nvPicPr>
        <p:blipFill>
          <a:blip r:embed="rId3"/>
          <a:stretch>
            <a:fillRect/>
          </a:stretch>
        </p:blipFill>
        <p:spPr>
          <a:xfrm>
            <a:off x="1035910" y="1763762"/>
            <a:ext cx="8266787" cy="3782112"/>
          </a:xfrm>
          <a:prstGeom prst="rect">
            <a:avLst/>
          </a:prstGeom>
        </p:spPr>
      </p:pic>
      <p:sp>
        <p:nvSpPr>
          <p:cNvPr id="6" name="Tekstfelt 5">
            <a:extLst>
              <a:ext uri="{FF2B5EF4-FFF2-40B4-BE49-F238E27FC236}">
                <a16:creationId xmlns:a16="http://schemas.microsoft.com/office/drawing/2014/main" id="{485489BC-10CD-BA14-A9E9-4B33DDD2113D}"/>
              </a:ext>
            </a:extLst>
          </p:cNvPr>
          <p:cNvSpPr txBox="1"/>
          <p:nvPr/>
        </p:nvSpPr>
        <p:spPr>
          <a:xfrm>
            <a:off x="2393468" y="2066647"/>
            <a:ext cx="4559643" cy="369332"/>
          </a:xfrm>
          <a:prstGeom prst="rect">
            <a:avLst/>
          </a:prstGeom>
          <a:noFill/>
        </p:spPr>
        <p:txBody>
          <a:bodyPr wrap="square" rtlCol="0">
            <a:spAutoFit/>
          </a:bodyPr>
          <a:lstStyle/>
          <a:p>
            <a:r>
              <a:rPr lang="da-DK"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Tilbudsjagt</a:t>
            </a:r>
          </a:p>
        </p:txBody>
      </p:sp>
      <p:sp>
        <p:nvSpPr>
          <p:cNvPr id="13" name="Tekstfelt 12">
            <a:extLst>
              <a:ext uri="{FF2B5EF4-FFF2-40B4-BE49-F238E27FC236}">
                <a16:creationId xmlns:a16="http://schemas.microsoft.com/office/drawing/2014/main" id="{07D362FC-085B-D90F-0EFD-D7602043C5E6}"/>
              </a:ext>
            </a:extLst>
          </p:cNvPr>
          <p:cNvSpPr txBox="1"/>
          <p:nvPr/>
        </p:nvSpPr>
        <p:spPr>
          <a:xfrm>
            <a:off x="2393466" y="2568375"/>
            <a:ext cx="6126065" cy="2677656"/>
          </a:xfrm>
          <a:prstGeom prst="rect">
            <a:avLst/>
          </a:prstGeom>
          <a:noFill/>
        </p:spPr>
        <p:txBody>
          <a:bodyPr wrap="square" rtlCol="0">
            <a:spAutoFit/>
          </a:bodyPr>
          <a:lstStyle/>
          <a:p>
            <a:pPr lvl="0"/>
            <a:r>
              <a:rPr lang="da-DK" sz="14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Del tilbudsaviser fra supermarkeder ud til eleverne og bed dem klippe alt ud, hvor emballagen er pap, mad-/drikkekarton, plastik, metal eller glas.</a:t>
            </a:r>
          </a:p>
          <a:p>
            <a:pPr lvl="0"/>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lvl="0"/>
            <a:r>
              <a:rPr lang="da-DK" sz="14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Lav 5 plancher – en for materiale. Brug piktogrammet.</a:t>
            </a:r>
          </a:p>
          <a:p>
            <a:pPr lvl="0"/>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lvl="0"/>
            <a:r>
              <a:rPr lang="da-DK" sz="14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Sæt alle udklip op på plancher efter hvilken type emballage, der er mest af.</a:t>
            </a:r>
          </a:p>
          <a:p>
            <a:pPr lvl="0"/>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lvl="0"/>
            <a:r>
              <a:rPr lang="da-DK" sz="14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Tal om, om nogle ting med fordel kunne være i andre emballager.</a:t>
            </a:r>
          </a:p>
          <a:p>
            <a:pPr lvl="0"/>
            <a:endParaRPr lang="da-DK" sz="14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p>
            <a:pPr lvl="0"/>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lvl="0"/>
            <a:r>
              <a:rPr lang="da-DK" sz="1400" i="1" dirty="0">
                <a:solidFill>
                  <a:schemeClr val="bg1"/>
                </a:solidFill>
                <a:effectLst/>
                <a:latin typeface="12 pt. Helvetica* 56 Italic   1" panose="02000503000000020004" pitchFamily="2" charset="0"/>
                <a:ea typeface="12 pt. Helvetica* 56 Italic   1" panose="02000503000000020004" pitchFamily="2" charset="0"/>
                <a:cs typeface="12 pt. Helvetica* 56 Italic   1" panose="02000503000000020004" pitchFamily="2" charset="0"/>
              </a:rPr>
              <a:t>Opgaven kan laves enkeltvis, parvis eller i grupper, men alle udklip skal på fælles plancher. </a:t>
            </a:r>
          </a:p>
        </p:txBody>
      </p:sp>
      <p:sp>
        <p:nvSpPr>
          <p:cNvPr id="14" name="Tekstfelt 13">
            <a:extLst>
              <a:ext uri="{FF2B5EF4-FFF2-40B4-BE49-F238E27FC236}">
                <a16:creationId xmlns:a16="http://schemas.microsoft.com/office/drawing/2014/main" id="{1E0D0628-5817-C484-3CE6-44CC3BB3554E}"/>
              </a:ext>
            </a:extLst>
          </p:cNvPr>
          <p:cNvSpPr txBox="1"/>
          <p:nvPr/>
        </p:nvSpPr>
        <p:spPr>
          <a:xfrm>
            <a:off x="418069" y="6390245"/>
            <a:ext cx="4559643" cy="307777"/>
          </a:xfrm>
          <a:prstGeom prst="rect">
            <a:avLst/>
          </a:prstGeom>
          <a:noFill/>
        </p:spPr>
        <p:txBody>
          <a:bodyPr wrap="square" rtlCol="0">
            <a:spAutoFit/>
          </a:bodyPr>
          <a:lstStyle/>
          <a:p>
            <a:r>
              <a:rPr lang="da-DK" sz="1400" dirty="0">
                <a:solidFill>
                  <a:srgbClr val="017176"/>
                </a:solidFill>
                <a:latin typeface="Helvetica Neue" panose="02000503000000020004" pitchFamily="2" charset="0"/>
                <a:ea typeface="Helvetica Neue" panose="02000503000000020004" pitchFamily="2" charset="0"/>
                <a:cs typeface="Helvetica Neue" panose="02000503000000020004" pitchFamily="2" charset="0"/>
              </a:rPr>
              <a:t>Estimeret tid: 60-120 minutter</a:t>
            </a:r>
          </a:p>
        </p:txBody>
      </p:sp>
      <p:pic>
        <p:nvPicPr>
          <p:cNvPr id="15" name="Billede 14">
            <a:extLst>
              <a:ext uri="{FF2B5EF4-FFF2-40B4-BE49-F238E27FC236}">
                <a16:creationId xmlns:a16="http://schemas.microsoft.com/office/drawing/2014/main" id="{164B85D6-FCE7-E450-9030-A0D3C63F0EC4}"/>
              </a:ext>
            </a:extLst>
          </p:cNvPr>
          <p:cNvPicPr>
            <a:picLocks noChangeAspect="1"/>
          </p:cNvPicPr>
          <p:nvPr/>
        </p:nvPicPr>
        <p:blipFill>
          <a:blip r:embed="rId4"/>
          <a:stretch>
            <a:fillRect/>
          </a:stretch>
        </p:blipFill>
        <p:spPr>
          <a:xfrm>
            <a:off x="1508830" y="2193845"/>
            <a:ext cx="611604" cy="101600"/>
          </a:xfrm>
          <a:prstGeom prst="rect">
            <a:avLst/>
          </a:prstGeom>
        </p:spPr>
      </p:pic>
      <p:pic>
        <p:nvPicPr>
          <p:cNvPr id="2" name="Billede 1">
            <a:extLst>
              <a:ext uri="{FF2B5EF4-FFF2-40B4-BE49-F238E27FC236}">
                <a16:creationId xmlns:a16="http://schemas.microsoft.com/office/drawing/2014/main" id="{589E64DE-CBCF-D398-B976-D1942CCCFA77}"/>
              </a:ext>
            </a:extLst>
          </p:cNvPr>
          <p:cNvPicPr>
            <a:picLocks noChangeAspect="1"/>
          </p:cNvPicPr>
          <p:nvPr/>
        </p:nvPicPr>
        <p:blipFill>
          <a:blip r:embed="rId5"/>
          <a:stretch>
            <a:fillRect/>
          </a:stretch>
        </p:blipFill>
        <p:spPr>
          <a:xfrm>
            <a:off x="10593078" y="4824065"/>
            <a:ext cx="1432022" cy="1761614"/>
          </a:xfrm>
          <a:prstGeom prst="rect">
            <a:avLst/>
          </a:prstGeom>
        </p:spPr>
      </p:pic>
      <p:pic>
        <p:nvPicPr>
          <p:cNvPr id="3" name="Billede 2" descr="Et billede, der indeholder tekst, vektorgrafik&#10;&#10;Automatisk genereret beskrivelse">
            <a:extLst>
              <a:ext uri="{FF2B5EF4-FFF2-40B4-BE49-F238E27FC236}">
                <a16:creationId xmlns:a16="http://schemas.microsoft.com/office/drawing/2014/main" id="{D52CF9CD-7F01-FF7E-B6D5-299320DBDCAD}"/>
              </a:ext>
            </a:extLst>
          </p:cNvPr>
          <p:cNvPicPr>
            <a:picLocks noChangeAspect="1"/>
          </p:cNvPicPr>
          <p:nvPr/>
        </p:nvPicPr>
        <p:blipFill>
          <a:blip r:embed="rId6"/>
          <a:stretch>
            <a:fillRect/>
          </a:stretch>
        </p:blipFill>
        <p:spPr>
          <a:xfrm>
            <a:off x="9453015" y="4775187"/>
            <a:ext cx="1206994" cy="1810492"/>
          </a:xfrm>
          <a:prstGeom prst="rect">
            <a:avLst/>
          </a:prstGeom>
        </p:spPr>
      </p:pic>
      <p:pic>
        <p:nvPicPr>
          <p:cNvPr id="4" name="Billede 3" descr="Et billede, der indeholder tekst, skilt&#10;&#10;Automatisk genereret beskrivelse">
            <a:extLst>
              <a:ext uri="{FF2B5EF4-FFF2-40B4-BE49-F238E27FC236}">
                <a16:creationId xmlns:a16="http://schemas.microsoft.com/office/drawing/2014/main" id="{A9791436-F5B7-6E58-7F69-CC31F8F30D1C}"/>
              </a:ext>
            </a:extLst>
          </p:cNvPr>
          <p:cNvPicPr>
            <a:picLocks noChangeAspect="1"/>
          </p:cNvPicPr>
          <p:nvPr/>
        </p:nvPicPr>
        <p:blipFill>
          <a:blip r:embed="rId7"/>
          <a:stretch>
            <a:fillRect/>
          </a:stretch>
        </p:blipFill>
        <p:spPr>
          <a:xfrm>
            <a:off x="9262294" y="316369"/>
            <a:ext cx="1338218" cy="1863947"/>
          </a:xfrm>
          <a:prstGeom prst="rect">
            <a:avLst/>
          </a:prstGeom>
        </p:spPr>
      </p:pic>
      <p:pic>
        <p:nvPicPr>
          <p:cNvPr id="7" name="Billede 6" descr="Et billede, der indeholder tekst&#10;&#10;Automatisk genereret beskrivelse">
            <a:extLst>
              <a:ext uri="{FF2B5EF4-FFF2-40B4-BE49-F238E27FC236}">
                <a16:creationId xmlns:a16="http://schemas.microsoft.com/office/drawing/2014/main" id="{1C2884F7-1EDB-85D6-1A01-8DD1888A3835}"/>
              </a:ext>
            </a:extLst>
          </p:cNvPr>
          <p:cNvPicPr>
            <a:picLocks noChangeAspect="1"/>
          </p:cNvPicPr>
          <p:nvPr/>
        </p:nvPicPr>
        <p:blipFill>
          <a:blip r:embed="rId8"/>
          <a:stretch>
            <a:fillRect/>
          </a:stretch>
        </p:blipFill>
        <p:spPr>
          <a:xfrm>
            <a:off x="10416111" y="325104"/>
            <a:ext cx="1640664" cy="1855212"/>
          </a:xfrm>
          <a:prstGeom prst="rect">
            <a:avLst/>
          </a:prstGeom>
        </p:spPr>
      </p:pic>
      <p:pic>
        <p:nvPicPr>
          <p:cNvPr id="10" name="Billede 9" descr="Et billede, der indeholder tekst, skilt&#10;&#10;Automatisk genereret beskrivelse">
            <a:extLst>
              <a:ext uri="{FF2B5EF4-FFF2-40B4-BE49-F238E27FC236}">
                <a16:creationId xmlns:a16="http://schemas.microsoft.com/office/drawing/2014/main" id="{1DCBAB2C-E822-132F-BA68-9FADCA704196}"/>
              </a:ext>
            </a:extLst>
          </p:cNvPr>
          <p:cNvPicPr>
            <a:picLocks noChangeAspect="1"/>
          </p:cNvPicPr>
          <p:nvPr/>
        </p:nvPicPr>
        <p:blipFill rotWithShape="1">
          <a:blip r:embed="rId9"/>
          <a:srcRect r="49651"/>
          <a:stretch/>
        </p:blipFill>
        <p:spPr>
          <a:xfrm flipH="1">
            <a:off x="8879495" y="2612423"/>
            <a:ext cx="1780758" cy="1860308"/>
          </a:xfrm>
          <a:prstGeom prst="rect">
            <a:avLst/>
          </a:prstGeom>
        </p:spPr>
      </p:pic>
    </p:spTree>
    <p:extLst>
      <p:ext uri="{BB962C8B-B14F-4D97-AF65-F5344CB8AC3E}">
        <p14:creationId xmlns:p14="http://schemas.microsoft.com/office/powerpoint/2010/main" val="3467516366"/>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lede 12">
            <a:extLst>
              <a:ext uri="{FF2B5EF4-FFF2-40B4-BE49-F238E27FC236}">
                <a16:creationId xmlns:a16="http://schemas.microsoft.com/office/drawing/2014/main" id="{37625901-D014-40DD-08A9-E0C1A4825E3D}"/>
              </a:ext>
            </a:extLst>
          </p:cNvPr>
          <p:cNvPicPr>
            <a:picLocks noChangeAspect="1"/>
          </p:cNvPicPr>
          <p:nvPr/>
        </p:nvPicPr>
        <p:blipFill>
          <a:blip r:embed="rId2"/>
          <a:stretch>
            <a:fillRect/>
          </a:stretch>
        </p:blipFill>
        <p:spPr>
          <a:xfrm>
            <a:off x="376784" y="1513395"/>
            <a:ext cx="11438432" cy="5011577"/>
          </a:xfrm>
          <a:prstGeom prst="rect">
            <a:avLst/>
          </a:prstGeom>
        </p:spPr>
      </p:pic>
      <p:pic>
        <p:nvPicPr>
          <p:cNvPr id="17" name="Billede 16" descr="Et billede, der indeholder indendørs, beholder, plast&#10;&#10;Automatisk genereret beskrivelse">
            <a:extLst>
              <a:ext uri="{FF2B5EF4-FFF2-40B4-BE49-F238E27FC236}">
                <a16:creationId xmlns:a16="http://schemas.microsoft.com/office/drawing/2014/main" id="{F1569279-36C8-93B5-6E1D-9AE1C71413FB}"/>
              </a:ext>
            </a:extLst>
          </p:cNvPr>
          <p:cNvPicPr>
            <a:picLocks noChangeAspect="1"/>
          </p:cNvPicPr>
          <p:nvPr/>
        </p:nvPicPr>
        <p:blipFill>
          <a:blip r:embed="rId3"/>
          <a:stretch>
            <a:fillRect/>
          </a:stretch>
        </p:blipFill>
        <p:spPr>
          <a:xfrm>
            <a:off x="7040189" y="2196758"/>
            <a:ext cx="6327058" cy="3558970"/>
          </a:xfrm>
          <a:prstGeom prst="rect">
            <a:avLst/>
          </a:prstGeom>
        </p:spPr>
      </p:pic>
      <p:pic>
        <p:nvPicPr>
          <p:cNvPr id="3" name="Billede 2">
            <a:extLst>
              <a:ext uri="{FF2B5EF4-FFF2-40B4-BE49-F238E27FC236}">
                <a16:creationId xmlns:a16="http://schemas.microsoft.com/office/drawing/2014/main" id="{4650986D-C6B1-283A-1D26-F96E10B9D033}"/>
              </a:ext>
            </a:extLst>
          </p:cNvPr>
          <p:cNvPicPr>
            <a:picLocks noChangeAspect="1"/>
          </p:cNvPicPr>
          <p:nvPr/>
        </p:nvPicPr>
        <p:blipFill>
          <a:blip r:embed="rId4"/>
          <a:stretch>
            <a:fillRect/>
          </a:stretch>
        </p:blipFill>
        <p:spPr>
          <a:xfrm>
            <a:off x="384600" y="375967"/>
            <a:ext cx="1780785" cy="611661"/>
          </a:xfrm>
          <a:prstGeom prst="rect">
            <a:avLst/>
          </a:prstGeom>
        </p:spPr>
      </p:pic>
      <p:sp>
        <p:nvSpPr>
          <p:cNvPr id="4" name="Titel 1">
            <a:extLst>
              <a:ext uri="{FF2B5EF4-FFF2-40B4-BE49-F238E27FC236}">
                <a16:creationId xmlns:a16="http://schemas.microsoft.com/office/drawing/2014/main" id="{331CDBAD-2069-5D5F-1F06-6E114DB464EC}"/>
              </a:ext>
            </a:extLst>
          </p:cNvPr>
          <p:cNvSpPr txBox="1">
            <a:spLocks/>
          </p:cNvSpPr>
          <p:nvPr/>
        </p:nvSpPr>
        <p:spPr>
          <a:xfrm>
            <a:off x="827504" y="1913524"/>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Lidt om plast</a:t>
            </a:r>
            <a:endParaRPr lang="da-DK" sz="3400" dirty="0">
              <a:solidFill>
                <a:schemeClr val="bg1"/>
              </a:solidFill>
            </a:endParaRPr>
          </a:p>
        </p:txBody>
      </p:sp>
      <p:sp>
        <p:nvSpPr>
          <p:cNvPr id="5" name="Tekstfelt 4">
            <a:extLst>
              <a:ext uri="{FF2B5EF4-FFF2-40B4-BE49-F238E27FC236}">
                <a16:creationId xmlns:a16="http://schemas.microsoft.com/office/drawing/2014/main" id="{EAB1B03F-8974-7DD7-0449-4FC278D26EC8}"/>
              </a:ext>
            </a:extLst>
          </p:cNvPr>
          <p:cNvSpPr txBox="1"/>
          <p:nvPr/>
        </p:nvSpPr>
        <p:spPr>
          <a:xfrm>
            <a:off x="827504" y="2960581"/>
            <a:ext cx="5641309" cy="2462213"/>
          </a:xfrm>
          <a:prstGeom prst="rect">
            <a:avLst/>
          </a:prstGeom>
          <a:noFill/>
        </p:spPr>
        <p:txBody>
          <a:bodyPr wrap="square" rtlCol="0">
            <a:spAutoFit/>
          </a:bodyPr>
          <a:lstStyle/>
          <a:p>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Vi finder plast overalt i vores hverdag - lige fra drikkedunk og mademballage til legetøj og dele i biler. </a:t>
            </a:r>
            <a:b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p>
          <a:p>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Plastik begyndte at blive populært i 50’erne, hvor man opdagede, hvad det kunne bruges til.   </a:t>
            </a:r>
          </a:p>
          <a:p>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Allerede i 1967 blev der produceret 25 mio. tons plastik  I 2010 blev der produceret 250 mio. tons plastik </a:t>
            </a:r>
            <a:b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Det meste plast er lavet af olie, som vi pumper op fra undergrunden. En del af olien bliver til </a:t>
            </a:r>
            <a:r>
              <a:rPr lang="da-DK" sz="1400"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råbenzin</a:t>
            </a: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som er det, man laver plast af. Ved at tilsætte bestemte kemikalier kan plasten få forskellige egenskaber. </a:t>
            </a:r>
          </a:p>
        </p:txBody>
      </p:sp>
      <p:sp>
        <p:nvSpPr>
          <p:cNvPr id="15" name="Afrundet rektangulær billedforklaring 4">
            <a:extLst>
              <a:ext uri="{FF2B5EF4-FFF2-40B4-BE49-F238E27FC236}">
                <a16:creationId xmlns:a16="http://schemas.microsoft.com/office/drawing/2014/main" id="{D85BA081-0D2E-4CE3-D94E-2E262C72439E}"/>
              </a:ext>
            </a:extLst>
          </p:cNvPr>
          <p:cNvSpPr/>
          <p:nvPr/>
        </p:nvSpPr>
        <p:spPr>
          <a:xfrm flipH="1">
            <a:off x="6551940" y="333028"/>
            <a:ext cx="1616203" cy="644021"/>
          </a:xfrm>
          <a:prstGeom prst="wedgeRoundRectCallout">
            <a:avLst>
              <a:gd name="adj1" fmla="val -34165"/>
              <a:gd name="adj2" fmla="val 85573"/>
              <a:gd name="adj3" fmla="val 16667"/>
            </a:avLst>
          </a:prstGeom>
          <a:solidFill>
            <a:srgbClr val="017176"/>
          </a:solidFill>
          <a:ln>
            <a:solidFill>
              <a:srgbClr val="0171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16" name="Tekstfelt 7">
            <a:extLst>
              <a:ext uri="{FF2B5EF4-FFF2-40B4-BE49-F238E27FC236}">
                <a16:creationId xmlns:a16="http://schemas.microsoft.com/office/drawing/2014/main" id="{117EE898-5C8A-0ED2-3AEC-B12391A61142}"/>
              </a:ext>
            </a:extLst>
          </p:cNvPr>
          <p:cNvSpPr txBox="1"/>
          <p:nvPr/>
        </p:nvSpPr>
        <p:spPr>
          <a:xfrm>
            <a:off x="6699305" y="400986"/>
            <a:ext cx="1393035" cy="523220"/>
          </a:xfrm>
          <a:prstGeom prst="rect">
            <a:avLst/>
          </a:prstGeom>
          <a:noFill/>
        </p:spPr>
        <p:txBody>
          <a:bodyPr wrap="square">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400" b="1" dirty="0">
                <a:solidFill>
                  <a:schemeClr val="bg1"/>
                </a:solidFill>
                <a:latin typeface="Bradley Hand ITC" panose="020F0502020204030204" pitchFamily="34" charset="0"/>
                <a:ea typeface="Brush Script MT" panose="03060802040406070304" pitchFamily="66" charset="-122"/>
                <a:cs typeface="Bradley Hand ITC" panose="020F0502020204030204" pitchFamily="34" charset="0"/>
              </a:rPr>
              <a:t>Jeg blev hurtigt et kæmpehit</a:t>
            </a:r>
            <a:endParaRPr lang="da-DK" sz="1400" b="1" dirty="0">
              <a:latin typeface="Bradley Hand ITC" panose="020F0502020204030204" pitchFamily="34" charset="0"/>
              <a:ea typeface="Brush Script MT" panose="03060802040406070304" pitchFamily="66" charset="-122"/>
              <a:cs typeface="Bradley Hand ITC" panose="020F0502020204030204" pitchFamily="34" charset="0"/>
            </a:endParaRPr>
          </a:p>
        </p:txBody>
      </p:sp>
      <p:pic>
        <p:nvPicPr>
          <p:cNvPr id="14" name="Billede 13" descr="Et billede, der indeholder tekst, clipart&#10;&#10;Automatisk genereret beskrivelse">
            <a:extLst>
              <a:ext uri="{FF2B5EF4-FFF2-40B4-BE49-F238E27FC236}">
                <a16:creationId xmlns:a16="http://schemas.microsoft.com/office/drawing/2014/main" id="{CD2969B5-E2AD-E78E-322E-837AD12E143B}"/>
              </a:ext>
            </a:extLst>
          </p:cNvPr>
          <p:cNvPicPr>
            <a:picLocks noChangeAspect="1"/>
          </p:cNvPicPr>
          <p:nvPr/>
        </p:nvPicPr>
        <p:blipFill>
          <a:blip r:embed="rId5"/>
          <a:stretch>
            <a:fillRect/>
          </a:stretch>
        </p:blipFill>
        <p:spPr>
          <a:xfrm>
            <a:off x="7978458" y="502617"/>
            <a:ext cx="1393035" cy="2159205"/>
          </a:xfrm>
          <a:prstGeom prst="rect">
            <a:avLst/>
          </a:prstGeom>
        </p:spPr>
      </p:pic>
    </p:spTree>
    <p:extLst>
      <p:ext uri="{BB962C8B-B14F-4D97-AF65-F5344CB8AC3E}">
        <p14:creationId xmlns:p14="http://schemas.microsoft.com/office/powerpoint/2010/main" val="4163424431"/>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lede 12">
            <a:extLst>
              <a:ext uri="{FF2B5EF4-FFF2-40B4-BE49-F238E27FC236}">
                <a16:creationId xmlns:a16="http://schemas.microsoft.com/office/drawing/2014/main" id="{37625901-D014-40DD-08A9-E0C1A4825E3D}"/>
              </a:ext>
            </a:extLst>
          </p:cNvPr>
          <p:cNvPicPr>
            <a:picLocks noChangeAspect="1"/>
          </p:cNvPicPr>
          <p:nvPr/>
        </p:nvPicPr>
        <p:blipFill>
          <a:blip r:embed="rId2"/>
          <a:stretch>
            <a:fillRect/>
          </a:stretch>
        </p:blipFill>
        <p:spPr>
          <a:xfrm>
            <a:off x="384600" y="1470456"/>
            <a:ext cx="11438432" cy="5011577"/>
          </a:xfrm>
          <a:prstGeom prst="rect">
            <a:avLst/>
          </a:prstGeom>
        </p:spPr>
      </p:pic>
      <p:pic>
        <p:nvPicPr>
          <p:cNvPr id="3" name="Billede 2">
            <a:extLst>
              <a:ext uri="{FF2B5EF4-FFF2-40B4-BE49-F238E27FC236}">
                <a16:creationId xmlns:a16="http://schemas.microsoft.com/office/drawing/2014/main" id="{4650986D-C6B1-283A-1D26-F96E10B9D033}"/>
              </a:ext>
            </a:extLst>
          </p:cNvPr>
          <p:cNvPicPr>
            <a:picLocks noChangeAspect="1"/>
          </p:cNvPicPr>
          <p:nvPr/>
        </p:nvPicPr>
        <p:blipFill>
          <a:blip r:embed="rId3"/>
          <a:stretch>
            <a:fillRect/>
          </a:stretch>
        </p:blipFill>
        <p:spPr>
          <a:xfrm>
            <a:off x="384600" y="375967"/>
            <a:ext cx="1780785" cy="611661"/>
          </a:xfrm>
          <a:prstGeom prst="rect">
            <a:avLst/>
          </a:prstGeom>
        </p:spPr>
      </p:pic>
      <p:sp>
        <p:nvSpPr>
          <p:cNvPr id="4" name="Titel 1">
            <a:extLst>
              <a:ext uri="{FF2B5EF4-FFF2-40B4-BE49-F238E27FC236}">
                <a16:creationId xmlns:a16="http://schemas.microsoft.com/office/drawing/2014/main" id="{331CDBAD-2069-5D5F-1F06-6E114DB464EC}"/>
              </a:ext>
            </a:extLst>
          </p:cNvPr>
          <p:cNvSpPr txBox="1">
            <a:spLocks/>
          </p:cNvSpPr>
          <p:nvPr/>
        </p:nvSpPr>
        <p:spPr>
          <a:xfrm>
            <a:off x="827504" y="1913524"/>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Plast – helt eller skurk?</a:t>
            </a:r>
            <a:endParaRPr lang="da-DK" sz="3400" dirty="0">
              <a:solidFill>
                <a:schemeClr val="bg1"/>
              </a:solidFill>
            </a:endParaRPr>
          </a:p>
        </p:txBody>
      </p:sp>
      <p:sp>
        <p:nvSpPr>
          <p:cNvPr id="5" name="Tekstfelt 4">
            <a:extLst>
              <a:ext uri="{FF2B5EF4-FFF2-40B4-BE49-F238E27FC236}">
                <a16:creationId xmlns:a16="http://schemas.microsoft.com/office/drawing/2014/main" id="{EAB1B03F-8974-7DD7-0449-4FC278D26EC8}"/>
              </a:ext>
            </a:extLst>
          </p:cNvPr>
          <p:cNvSpPr txBox="1"/>
          <p:nvPr/>
        </p:nvSpPr>
        <p:spPr>
          <a:xfrm>
            <a:off x="827504" y="2835872"/>
            <a:ext cx="5867764" cy="1384995"/>
          </a:xfrm>
          <a:prstGeom prst="rect">
            <a:avLst/>
          </a:prstGeom>
          <a:noFill/>
        </p:spPr>
        <p:txBody>
          <a:bodyPr wrap="square" rtlCol="0">
            <a:spAutoFit/>
          </a:bodyPr>
          <a:lstStyle/>
          <a:p>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Plastik er et ret genialt materiale. Men det er også blevet et kæmpe problem for vores miljø. </a:t>
            </a:r>
          </a:p>
          <a:p>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Lad os se nærmere på, om plast er helt eller skurk.</a:t>
            </a:r>
          </a:p>
          <a:p>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2" name="Afrundet rektangulær billedforklaring 4">
            <a:extLst>
              <a:ext uri="{FF2B5EF4-FFF2-40B4-BE49-F238E27FC236}">
                <a16:creationId xmlns:a16="http://schemas.microsoft.com/office/drawing/2014/main" id="{B65698DD-DB40-382E-333D-E54CD56559BB}"/>
              </a:ext>
            </a:extLst>
          </p:cNvPr>
          <p:cNvSpPr/>
          <p:nvPr/>
        </p:nvSpPr>
        <p:spPr>
          <a:xfrm flipH="1">
            <a:off x="6849652" y="2615090"/>
            <a:ext cx="1424645" cy="644021"/>
          </a:xfrm>
          <a:prstGeom prst="wedgeRoundRectCallout">
            <a:avLst>
              <a:gd name="adj1" fmla="val -50078"/>
              <a:gd name="adj2" fmla="val 85573"/>
              <a:gd name="adj3" fmla="val 16667"/>
            </a:avLst>
          </a:prstGeom>
          <a:solidFill>
            <a:srgbClr val="017176"/>
          </a:solidFill>
          <a:ln>
            <a:solidFill>
              <a:srgbClr val="0171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15" name="Tekstfelt 7">
            <a:extLst>
              <a:ext uri="{FF2B5EF4-FFF2-40B4-BE49-F238E27FC236}">
                <a16:creationId xmlns:a16="http://schemas.microsoft.com/office/drawing/2014/main" id="{79187AD5-5202-8D8C-698B-F101FF31BA84}"/>
              </a:ext>
            </a:extLst>
          </p:cNvPr>
          <p:cNvSpPr txBox="1"/>
          <p:nvPr/>
        </p:nvSpPr>
        <p:spPr>
          <a:xfrm>
            <a:off x="6996480" y="2675491"/>
            <a:ext cx="1558097" cy="523220"/>
          </a:xfrm>
          <a:prstGeom prst="rect">
            <a:avLst/>
          </a:prstGeom>
          <a:noFill/>
        </p:spPr>
        <p:txBody>
          <a:bodyPr wrap="square">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400" b="1" dirty="0">
                <a:solidFill>
                  <a:schemeClr val="bg1"/>
                </a:solidFill>
                <a:latin typeface="Bradley Hand ITC" panose="020F0502020204030204" pitchFamily="34" charset="0"/>
                <a:ea typeface="Brush Script MT" panose="03060802040406070304" pitchFamily="66" charset="-122"/>
                <a:cs typeface="Bradley Hand ITC" panose="020F0502020204030204" pitchFamily="34" charset="0"/>
              </a:rPr>
              <a:t>Jeg er billig, holdbar og let </a:t>
            </a:r>
            <a:endParaRPr lang="da-DK" sz="1400" b="1" dirty="0">
              <a:latin typeface="Bradley Hand ITC" panose="020F0502020204030204" pitchFamily="34" charset="0"/>
              <a:ea typeface="Brush Script MT" panose="03060802040406070304" pitchFamily="66" charset="-122"/>
              <a:cs typeface="Bradley Hand ITC" panose="020F0502020204030204" pitchFamily="34" charset="0"/>
            </a:endParaRPr>
          </a:p>
        </p:txBody>
      </p:sp>
      <p:sp>
        <p:nvSpPr>
          <p:cNvPr id="8" name="Afrundet rektangulær billedforklaring 4">
            <a:extLst>
              <a:ext uri="{FF2B5EF4-FFF2-40B4-BE49-F238E27FC236}">
                <a16:creationId xmlns:a16="http://schemas.microsoft.com/office/drawing/2014/main" id="{2C9306AE-B3A3-A623-E852-5F0099DB88F8}"/>
              </a:ext>
            </a:extLst>
          </p:cNvPr>
          <p:cNvSpPr/>
          <p:nvPr/>
        </p:nvSpPr>
        <p:spPr>
          <a:xfrm flipH="1">
            <a:off x="8334833" y="496895"/>
            <a:ext cx="1333250" cy="644021"/>
          </a:xfrm>
          <a:prstGeom prst="wedgeRoundRectCallout">
            <a:avLst>
              <a:gd name="adj1" fmla="val -34165"/>
              <a:gd name="adj2" fmla="val 85573"/>
              <a:gd name="adj3" fmla="val 16667"/>
            </a:avLst>
          </a:prstGeom>
          <a:solidFill>
            <a:srgbClr val="017176"/>
          </a:solidFill>
          <a:ln>
            <a:solidFill>
              <a:srgbClr val="0171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10" name="Tekstfelt 7">
            <a:extLst>
              <a:ext uri="{FF2B5EF4-FFF2-40B4-BE49-F238E27FC236}">
                <a16:creationId xmlns:a16="http://schemas.microsoft.com/office/drawing/2014/main" id="{97F0A7D3-AEED-BAF1-9D05-8CCA46F004CC}"/>
              </a:ext>
            </a:extLst>
          </p:cNvPr>
          <p:cNvSpPr txBox="1"/>
          <p:nvPr/>
        </p:nvSpPr>
        <p:spPr>
          <a:xfrm>
            <a:off x="8465836" y="557296"/>
            <a:ext cx="1558097" cy="523220"/>
          </a:xfrm>
          <a:prstGeom prst="rect">
            <a:avLst/>
          </a:prstGeom>
          <a:noFill/>
        </p:spPr>
        <p:txBody>
          <a:bodyPr wrap="square">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400" b="1" dirty="0">
                <a:solidFill>
                  <a:schemeClr val="bg1"/>
                </a:solidFill>
                <a:latin typeface="Bradley Hand ITC" panose="020F0502020204030204" pitchFamily="34" charset="0"/>
                <a:ea typeface="Brush Script MT" panose="03060802040406070304" pitchFamily="66" charset="-122"/>
                <a:cs typeface="Bradley Hand ITC" panose="020F0502020204030204" pitchFamily="34" charset="0"/>
              </a:rPr>
              <a:t>Jeg forurener naturen</a:t>
            </a:r>
            <a:endParaRPr lang="da-DK" sz="1400" b="1" dirty="0">
              <a:latin typeface="Bradley Hand ITC" panose="020F0502020204030204" pitchFamily="34" charset="0"/>
              <a:ea typeface="Brush Script MT" panose="03060802040406070304" pitchFamily="66" charset="-122"/>
              <a:cs typeface="Bradley Hand ITC" panose="020F0502020204030204" pitchFamily="34" charset="0"/>
            </a:endParaRPr>
          </a:p>
        </p:txBody>
      </p:sp>
      <p:pic>
        <p:nvPicPr>
          <p:cNvPr id="23" name="Billede 22" descr="Et billede, der indeholder tekst, skilt&#10;&#10;Automatisk genereret beskrivelse">
            <a:extLst>
              <a:ext uri="{FF2B5EF4-FFF2-40B4-BE49-F238E27FC236}">
                <a16:creationId xmlns:a16="http://schemas.microsoft.com/office/drawing/2014/main" id="{E6AABBA9-3F8E-4DF0-D24E-60A8CABF2FC5}"/>
              </a:ext>
            </a:extLst>
          </p:cNvPr>
          <p:cNvPicPr>
            <a:picLocks noChangeAspect="1"/>
          </p:cNvPicPr>
          <p:nvPr/>
        </p:nvPicPr>
        <p:blipFill>
          <a:blip r:embed="rId4"/>
          <a:stretch>
            <a:fillRect/>
          </a:stretch>
        </p:blipFill>
        <p:spPr>
          <a:xfrm>
            <a:off x="9497068" y="482054"/>
            <a:ext cx="2025544" cy="3161824"/>
          </a:xfrm>
          <a:prstGeom prst="rect">
            <a:avLst/>
          </a:prstGeom>
        </p:spPr>
      </p:pic>
      <p:pic>
        <p:nvPicPr>
          <p:cNvPr id="25" name="Billede 24">
            <a:extLst>
              <a:ext uri="{FF2B5EF4-FFF2-40B4-BE49-F238E27FC236}">
                <a16:creationId xmlns:a16="http://schemas.microsoft.com/office/drawing/2014/main" id="{D2A0DA93-044E-F1CC-FB1C-AE165697C0B6}"/>
              </a:ext>
            </a:extLst>
          </p:cNvPr>
          <p:cNvPicPr>
            <a:picLocks noChangeAspect="1"/>
          </p:cNvPicPr>
          <p:nvPr/>
        </p:nvPicPr>
        <p:blipFill>
          <a:blip r:embed="rId5"/>
          <a:stretch>
            <a:fillRect/>
          </a:stretch>
        </p:blipFill>
        <p:spPr>
          <a:xfrm>
            <a:off x="7394688" y="3442637"/>
            <a:ext cx="2356522" cy="3282299"/>
          </a:xfrm>
          <a:prstGeom prst="rect">
            <a:avLst/>
          </a:prstGeom>
        </p:spPr>
      </p:pic>
    </p:spTree>
    <p:extLst>
      <p:ext uri="{BB962C8B-B14F-4D97-AF65-F5344CB8AC3E}">
        <p14:creationId xmlns:p14="http://schemas.microsoft.com/office/powerpoint/2010/main" val="1339234940"/>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lede 12">
            <a:extLst>
              <a:ext uri="{FF2B5EF4-FFF2-40B4-BE49-F238E27FC236}">
                <a16:creationId xmlns:a16="http://schemas.microsoft.com/office/drawing/2014/main" id="{37625901-D014-40DD-08A9-E0C1A4825E3D}"/>
              </a:ext>
            </a:extLst>
          </p:cNvPr>
          <p:cNvPicPr>
            <a:picLocks noChangeAspect="1"/>
          </p:cNvPicPr>
          <p:nvPr/>
        </p:nvPicPr>
        <p:blipFill>
          <a:blip r:embed="rId2"/>
          <a:stretch>
            <a:fillRect/>
          </a:stretch>
        </p:blipFill>
        <p:spPr>
          <a:xfrm>
            <a:off x="384599" y="1470456"/>
            <a:ext cx="11406348" cy="5011577"/>
          </a:xfrm>
          <a:prstGeom prst="rect">
            <a:avLst/>
          </a:prstGeom>
        </p:spPr>
      </p:pic>
      <p:pic>
        <p:nvPicPr>
          <p:cNvPr id="3" name="Billede 2">
            <a:extLst>
              <a:ext uri="{FF2B5EF4-FFF2-40B4-BE49-F238E27FC236}">
                <a16:creationId xmlns:a16="http://schemas.microsoft.com/office/drawing/2014/main" id="{4650986D-C6B1-283A-1D26-F96E10B9D033}"/>
              </a:ext>
            </a:extLst>
          </p:cNvPr>
          <p:cNvPicPr>
            <a:picLocks noChangeAspect="1"/>
          </p:cNvPicPr>
          <p:nvPr/>
        </p:nvPicPr>
        <p:blipFill>
          <a:blip r:embed="rId3"/>
          <a:stretch>
            <a:fillRect/>
          </a:stretch>
        </p:blipFill>
        <p:spPr>
          <a:xfrm>
            <a:off x="384600" y="375967"/>
            <a:ext cx="1780785" cy="611661"/>
          </a:xfrm>
          <a:prstGeom prst="rect">
            <a:avLst/>
          </a:prstGeom>
        </p:spPr>
      </p:pic>
      <p:sp>
        <p:nvSpPr>
          <p:cNvPr id="4" name="Titel 1">
            <a:extLst>
              <a:ext uri="{FF2B5EF4-FFF2-40B4-BE49-F238E27FC236}">
                <a16:creationId xmlns:a16="http://schemas.microsoft.com/office/drawing/2014/main" id="{331CDBAD-2069-5D5F-1F06-6E114DB464EC}"/>
              </a:ext>
            </a:extLst>
          </p:cNvPr>
          <p:cNvSpPr txBox="1">
            <a:spLocks/>
          </p:cNvSpPr>
          <p:nvPr/>
        </p:nvSpPr>
        <p:spPr>
          <a:xfrm>
            <a:off x="827504" y="1913524"/>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Plastens fordele</a:t>
            </a:r>
            <a:endParaRPr lang="da-DK" sz="3400" dirty="0">
              <a:solidFill>
                <a:schemeClr val="bg1"/>
              </a:solidFill>
            </a:endParaRPr>
          </a:p>
        </p:txBody>
      </p:sp>
      <p:sp>
        <p:nvSpPr>
          <p:cNvPr id="5" name="Tekstfelt 4">
            <a:extLst>
              <a:ext uri="{FF2B5EF4-FFF2-40B4-BE49-F238E27FC236}">
                <a16:creationId xmlns:a16="http://schemas.microsoft.com/office/drawing/2014/main" id="{EAB1B03F-8974-7DD7-0449-4FC278D26EC8}"/>
              </a:ext>
            </a:extLst>
          </p:cNvPr>
          <p:cNvSpPr txBox="1"/>
          <p:nvPr/>
        </p:nvSpPr>
        <p:spPr>
          <a:xfrm>
            <a:off x="827504" y="2698303"/>
            <a:ext cx="5157660" cy="2677656"/>
          </a:xfrm>
          <a:prstGeom prst="rect">
            <a:avLst/>
          </a:prstGeom>
          <a:noFill/>
        </p:spPr>
        <p:txBody>
          <a:bodyPr wrap="square" rtlCol="0">
            <a:spAutoFit/>
          </a:bodyPr>
          <a:lstStyle/>
          <a:p>
            <a:r>
              <a:rPr lang="da-DK" sz="1400" b="0" i="0" u="none" strike="noStrik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Plast et ret genialt materiale, fordi det er let, billigt og holdbart. Plast har erstattet mange naturlige materialer som fx elfenben, uld, glas og metal. Og det er faktisk positivt. </a:t>
            </a:r>
          </a:p>
          <a:p>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Fragt af varer medfører meget transport, som udleder CO2. Når varerne er pakket i  plastemballage i stedet for glas og metal bruges der langt mindre brændstof     mindre  CO2.</a:t>
            </a:r>
          </a:p>
          <a:p>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 biler bruges også mere plast, fordi det er lettere.</a:t>
            </a:r>
          </a:p>
          <a:p>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Plast har gjort mange varer meget billigere. Det har hjulpet mennesker ud af fattigdom. </a:t>
            </a:r>
          </a:p>
        </p:txBody>
      </p:sp>
      <p:pic>
        <p:nvPicPr>
          <p:cNvPr id="6" name="Billede 5">
            <a:extLst>
              <a:ext uri="{FF2B5EF4-FFF2-40B4-BE49-F238E27FC236}">
                <a16:creationId xmlns:a16="http://schemas.microsoft.com/office/drawing/2014/main" id="{698C6329-7352-4D78-3C03-2C47527A84C2}"/>
              </a:ext>
            </a:extLst>
          </p:cNvPr>
          <p:cNvPicPr>
            <a:picLocks noChangeAspect="1"/>
          </p:cNvPicPr>
          <p:nvPr/>
        </p:nvPicPr>
        <p:blipFill>
          <a:blip r:embed="rId4"/>
          <a:stretch>
            <a:fillRect/>
          </a:stretch>
        </p:blipFill>
        <p:spPr>
          <a:xfrm>
            <a:off x="1" y="5702737"/>
            <a:ext cx="5538866" cy="611661"/>
          </a:xfrm>
          <a:prstGeom prst="rect">
            <a:avLst/>
          </a:prstGeom>
        </p:spPr>
      </p:pic>
      <p:sp>
        <p:nvSpPr>
          <p:cNvPr id="7" name="Tekstfelt 6">
            <a:extLst>
              <a:ext uri="{FF2B5EF4-FFF2-40B4-BE49-F238E27FC236}">
                <a16:creationId xmlns:a16="http://schemas.microsoft.com/office/drawing/2014/main" id="{62C951C7-ED98-04F1-B34E-6289E146F4D0}"/>
              </a:ext>
            </a:extLst>
          </p:cNvPr>
          <p:cNvSpPr txBox="1"/>
          <p:nvPr/>
        </p:nvSpPr>
        <p:spPr>
          <a:xfrm>
            <a:off x="384600" y="5838028"/>
            <a:ext cx="6097656" cy="307777"/>
          </a:xfrm>
          <a:prstGeom prst="rect">
            <a:avLst/>
          </a:prstGeom>
          <a:noFill/>
        </p:spPr>
        <p:txBody>
          <a:bodyPr wrap="square">
            <a:spAutoFit/>
          </a:bodyPr>
          <a:lstStyle/>
          <a:p>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Til klassen: </a:t>
            </a:r>
            <a:r>
              <a:rPr lang="da-DK"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Kan du komme på andre fordele ved plast?</a:t>
            </a:r>
          </a:p>
        </p:txBody>
      </p:sp>
      <p:pic>
        <p:nvPicPr>
          <p:cNvPr id="2" name="Billede 1" descr="Et billede, der indeholder tekst, person, indendørs, gulv&#10;&#10;Automatisk genereret beskrivelse">
            <a:extLst>
              <a:ext uri="{FF2B5EF4-FFF2-40B4-BE49-F238E27FC236}">
                <a16:creationId xmlns:a16="http://schemas.microsoft.com/office/drawing/2014/main" id="{E2774BA1-0051-3F1A-04A8-A92915467883}"/>
              </a:ext>
            </a:extLst>
          </p:cNvPr>
          <p:cNvPicPr>
            <a:picLocks noChangeAspect="1"/>
          </p:cNvPicPr>
          <p:nvPr/>
        </p:nvPicPr>
        <p:blipFill>
          <a:blip r:embed="rId5"/>
          <a:stretch>
            <a:fillRect/>
          </a:stretch>
        </p:blipFill>
        <p:spPr>
          <a:xfrm>
            <a:off x="6925161" y="2030479"/>
            <a:ext cx="5266839" cy="3950130"/>
          </a:xfrm>
          <a:prstGeom prst="rect">
            <a:avLst/>
          </a:prstGeom>
        </p:spPr>
      </p:pic>
      <p:pic>
        <p:nvPicPr>
          <p:cNvPr id="8" name="Billede 7">
            <a:extLst>
              <a:ext uri="{FF2B5EF4-FFF2-40B4-BE49-F238E27FC236}">
                <a16:creationId xmlns:a16="http://schemas.microsoft.com/office/drawing/2014/main" id="{219FAC87-56F7-0589-8D6B-E45C71355977}"/>
              </a:ext>
            </a:extLst>
          </p:cNvPr>
          <p:cNvPicPr>
            <a:picLocks noChangeAspect="1"/>
          </p:cNvPicPr>
          <p:nvPr/>
        </p:nvPicPr>
        <p:blipFill rotWithShape="1">
          <a:blip r:embed="rId6"/>
          <a:srcRect l="77360" r="-12677"/>
          <a:stretch/>
        </p:blipFill>
        <p:spPr>
          <a:xfrm>
            <a:off x="4213428" y="4087669"/>
            <a:ext cx="216000" cy="101600"/>
          </a:xfrm>
          <a:prstGeom prst="rect">
            <a:avLst/>
          </a:prstGeom>
        </p:spPr>
      </p:pic>
    </p:spTree>
    <p:extLst>
      <p:ext uri="{BB962C8B-B14F-4D97-AF65-F5344CB8AC3E}">
        <p14:creationId xmlns:p14="http://schemas.microsoft.com/office/powerpoint/2010/main" val="2906299793"/>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lede 12">
            <a:extLst>
              <a:ext uri="{FF2B5EF4-FFF2-40B4-BE49-F238E27FC236}">
                <a16:creationId xmlns:a16="http://schemas.microsoft.com/office/drawing/2014/main" id="{37625901-D014-40DD-08A9-E0C1A4825E3D}"/>
              </a:ext>
            </a:extLst>
          </p:cNvPr>
          <p:cNvPicPr>
            <a:picLocks noChangeAspect="1"/>
          </p:cNvPicPr>
          <p:nvPr/>
        </p:nvPicPr>
        <p:blipFill>
          <a:blip r:embed="rId2"/>
          <a:stretch>
            <a:fillRect/>
          </a:stretch>
        </p:blipFill>
        <p:spPr>
          <a:xfrm>
            <a:off x="376784" y="1513395"/>
            <a:ext cx="11438432" cy="5011577"/>
          </a:xfrm>
          <a:prstGeom prst="rect">
            <a:avLst/>
          </a:prstGeom>
        </p:spPr>
      </p:pic>
      <p:pic>
        <p:nvPicPr>
          <p:cNvPr id="3" name="Billede 2">
            <a:extLst>
              <a:ext uri="{FF2B5EF4-FFF2-40B4-BE49-F238E27FC236}">
                <a16:creationId xmlns:a16="http://schemas.microsoft.com/office/drawing/2014/main" id="{4650986D-C6B1-283A-1D26-F96E10B9D033}"/>
              </a:ext>
            </a:extLst>
          </p:cNvPr>
          <p:cNvPicPr>
            <a:picLocks noChangeAspect="1"/>
          </p:cNvPicPr>
          <p:nvPr/>
        </p:nvPicPr>
        <p:blipFill>
          <a:blip r:embed="rId3"/>
          <a:stretch>
            <a:fillRect/>
          </a:stretch>
        </p:blipFill>
        <p:spPr>
          <a:xfrm>
            <a:off x="384600" y="375967"/>
            <a:ext cx="1780785" cy="611661"/>
          </a:xfrm>
          <a:prstGeom prst="rect">
            <a:avLst/>
          </a:prstGeom>
        </p:spPr>
      </p:pic>
      <p:sp>
        <p:nvSpPr>
          <p:cNvPr id="4" name="Titel 1">
            <a:extLst>
              <a:ext uri="{FF2B5EF4-FFF2-40B4-BE49-F238E27FC236}">
                <a16:creationId xmlns:a16="http://schemas.microsoft.com/office/drawing/2014/main" id="{331CDBAD-2069-5D5F-1F06-6E114DB464EC}"/>
              </a:ext>
            </a:extLst>
          </p:cNvPr>
          <p:cNvSpPr txBox="1">
            <a:spLocks/>
          </p:cNvSpPr>
          <p:nvPr/>
        </p:nvSpPr>
        <p:spPr>
          <a:xfrm>
            <a:off x="827504" y="1913525"/>
            <a:ext cx="6880661" cy="7482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Plast i naturen</a:t>
            </a:r>
            <a:endParaRPr lang="da-DK" sz="3400" dirty="0">
              <a:solidFill>
                <a:schemeClr val="bg1"/>
              </a:solidFill>
            </a:endParaRPr>
          </a:p>
        </p:txBody>
      </p:sp>
      <p:sp>
        <p:nvSpPr>
          <p:cNvPr id="5" name="Tekstfelt 4">
            <a:extLst>
              <a:ext uri="{FF2B5EF4-FFF2-40B4-BE49-F238E27FC236}">
                <a16:creationId xmlns:a16="http://schemas.microsoft.com/office/drawing/2014/main" id="{EAB1B03F-8974-7DD7-0449-4FC278D26EC8}"/>
              </a:ext>
            </a:extLst>
          </p:cNvPr>
          <p:cNvSpPr txBox="1"/>
          <p:nvPr/>
        </p:nvSpPr>
        <p:spPr>
          <a:xfrm>
            <a:off x="827504" y="2698303"/>
            <a:ext cx="5835901" cy="2677656"/>
          </a:xfrm>
          <a:prstGeom prst="rect">
            <a:avLst/>
          </a:prstGeom>
          <a:noFill/>
        </p:spPr>
        <p:txBody>
          <a:bodyPr wrap="square" rtlCol="0">
            <a:spAutoFit/>
          </a:bodyPr>
          <a:lstStyle/>
          <a:p>
            <a:pPr marL="285750" indent="-285750">
              <a:buFont typeface="Arial" panose="020B0604020202020204" pitchFamily="34" charset="0"/>
              <a:buChar char="•"/>
            </a:pP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Plast bliver ofte sat i forbindelse med forurening og miljøproblemer, og det er der ikke noget at sige til. </a:t>
            </a:r>
          </a:p>
          <a:p>
            <a:pPr marL="285750" indent="-285750">
              <a:buFont typeface="Arial" panose="020B0604020202020204" pitchFamily="34" charset="0"/>
              <a:buChar char="•"/>
            </a:pPr>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Det tager meget lang tid at nedbryde plast, og derfor hober plast sig op både i vand og på land.</a:t>
            </a:r>
          </a:p>
          <a:p>
            <a:pPr marL="285750" indent="-285750">
              <a:buFont typeface="Arial" panose="020B0604020202020204" pitchFamily="34" charset="0"/>
              <a:buChar char="•"/>
            </a:pPr>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Ting af plast skylles op på verdens strande, og nogle steder i havet er der store mængder plast, som er livsfarlig for havets dyr. Dyr på land tager også skade, fordi de spiser plast </a:t>
            </a:r>
            <a:r>
              <a:rPr lang="da-DK" sz="1400"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elelr</a:t>
            </a: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vikles ind i det. </a:t>
            </a:r>
          </a:p>
          <a:p>
            <a:pPr marL="285750" indent="-285750">
              <a:buFont typeface="Arial" panose="020B0604020202020204" pitchFamily="34" charset="0"/>
              <a:buChar char="•"/>
            </a:pPr>
            <a:endPar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Derfor har vi et vigtigt ansvar: Vi skal sørge for, at plasten ikke ender i naturen. </a:t>
            </a:r>
          </a:p>
        </p:txBody>
      </p:sp>
      <p:pic>
        <p:nvPicPr>
          <p:cNvPr id="2" name="Billede 1">
            <a:extLst>
              <a:ext uri="{FF2B5EF4-FFF2-40B4-BE49-F238E27FC236}">
                <a16:creationId xmlns:a16="http://schemas.microsoft.com/office/drawing/2014/main" id="{48651AE5-51D2-019B-58DA-BB6EE19C9C0D}"/>
              </a:ext>
            </a:extLst>
          </p:cNvPr>
          <p:cNvPicPr>
            <a:picLocks noChangeAspect="1"/>
          </p:cNvPicPr>
          <p:nvPr/>
        </p:nvPicPr>
        <p:blipFill>
          <a:blip r:embed="rId4"/>
          <a:stretch>
            <a:fillRect/>
          </a:stretch>
        </p:blipFill>
        <p:spPr>
          <a:xfrm>
            <a:off x="1" y="5702737"/>
            <a:ext cx="6423470" cy="611661"/>
          </a:xfrm>
          <a:prstGeom prst="rect">
            <a:avLst/>
          </a:prstGeom>
        </p:spPr>
      </p:pic>
      <p:sp>
        <p:nvSpPr>
          <p:cNvPr id="6" name="Tekstfelt 5">
            <a:extLst>
              <a:ext uri="{FF2B5EF4-FFF2-40B4-BE49-F238E27FC236}">
                <a16:creationId xmlns:a16="http://schemas.microsoft.com/office/drawing/2014/main" id="{E21147C5-7993-DFAB-60C0-B075361888DD}"/>
              </a:ext>
            </a:extLst>
          </p:cNvPr>
          <p:cNvSpPr txBox="1"/>
          <p:nvPr/>
        </p:nvSpPr>
        <p:spPr>
          <a:xfrm>
            <a:off x="384600" y="5838028"/>
            <a:ext cx="6097656" cy="307777"/>
          </a:xfrm>
          <a:prstGeom prst="rect">
            <a:avLst/>
          </a:prstGeom>
          <a:noFill/>
        </p:spPr>
        <p:txBody>
          <a:bodyPr wrap="square">
            <a:spAutoFit/>
          </a:bodyPr>
          <a:lstStyle/>
          <a:p>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Til klassen: </a:t>
            </a:r>
            <a:r>
              <a:rPr lang="da-DK"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Hvad kan du selv gøre for, at plast ikke ender i naturen? </a:t>
            </a:r>
          </a:p>
        </p:txBody>
      </p:sp>
      <p:pic>
        <p:nvPicPr>
          <p:cNvPr id="12" name="Billede 11" descr="Et billede, der indeholder græs, hund, udendørs&#10;&#10;Automatisk genereret beskrivelse">
            <a:extLst>
              <a:ext uri="{FF2B5EF4-FFF2-40B4-BE49-F238E27FC236}">
                <a16:creationId xmlns:a16="http://schemas.microsoft.com/office/drawing/2014/main" id="{2BFC18BD-643B-8A7F-A17B-2AB8AF883BDF}"/>
              </a:ext>
            </a:extLst>
          </p:cNvPr>
          <p:cNvPicPr>
            <a:picLocks noChangeAspect="1"/>
          </p:cNvPicPr>
          <p:nvPr/>
        </p:nvPicPr>
        <p:blipFill>
          <a:blip r:embed="rId5"/>
          <a:stretch>
            <a:fillRect/>
          </a:stretch>
        </p:blipFill>
        <p:spPr>
          <a:xfrm>
            <a:off x="7040188" y="2196757"/>
            <a:ext cx="6329194" cy="3558969"/>
          </a:xfrm>
          <a:prstGeom prst="rect">
            <a:avLst/>
          </a:prstGeom>
        </p:spPr>
      </p:pic>
    </p:spTree>
    <p:extLst>
      <p:ext uri="{BB962C8B-B14F-4D97-AF65-F5344CB8AC3E}">
        <p14:creationId xmlns:p14="http://schemas.microsoft.com/office/powerpoint/2010/main" val="3885470318"/>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lede 12">
            <a:extLst>
              <a:ext uri="{FF2B5EF4-FFF2-40B4-BE49-F238E27FC236}">
                <a16:creationId xmlns:a16="http://schemas.microsoft.com/office/drawing/2014/main" id="{37625901-D014-40DD-08A9-E0C1A4825E3D}"/>
              </a:ext>
            </a:extLst>
          </p:cNvPr>
          <p:cNvPicPr>
            <a:picLocks noChangeAspect="1"/>
          </p:cNvPicPr>
          <p:nvPr/>
        </p:nvPicPr>
        <p:blipFill>
          <a:blip r:embed="rId2"/>
          <a:stretch>
            <a:fillRect/>
          </a:stretch>
        </p:blipFill>
        <p:spPr>
          <a:xfrm>
            <a:off x="384600" y="1470456"/>
            <a:ext cx="10454849" cy="5011577"/>
          </a:xfrm>
          <a:prstGeom prst="rect">
            <a:avLst/>
          </a:prstGeom>
        </p:spPr>
      </p:pic>
      <p:pic>
        <p:nvPicPr>
          <p:cNvPr id="11" name="Billede 10">
            <a:hlinkClick r:id="rId3"/>
            <a:extLst>
              <a:ext uri="{FF2B5EF4-FFF2-40B4-BE49-F238E27FC236}">
                <a16:creationId xmlns:a16="http://schemas.microsoft.com/office/drawing/2014/main" id="{E2F41229-76A4-D7FC-8B5A-25A56DC8CA94}"/>
              </a:ext>
            </a:extLst>
          </p:cNvPr>
          <p:cNvPicPr>
            <a:picLocks noChangeAspect="1"/>
          </p:cNvPicPr>
          <p:nvPr/>
        </p:nvPicPr>
        <p:blipFill>
          <a:blip r:embed="rId4"/>
          <a:stretch>
            <a:fillRect/>
          </a:stretch>
        </p:blipFill>
        <p:spPr>
          <a:xfrm>
            <a:off x="5162537" y="2005613"/>
            <a:ext cx="7020561" cy="3743116"/>
          </a:xfrm>
          <a:prstGeom prst="rect">
            <a:avLst/>
          </a:prstGeom>
        </p:spPr>
      </p:pic>
      <p:pic>
        <p:nvPicPr>
          <p:cNvPr id="3" name="Billede 2">
            <a:extLst>
              <a:ext uri="{FF2B5EF4-FFF2-40B4-BE49-F238E27FC236}">
                <a16:creationId xmlns:a16="http://schemas.microsoft.com/office/drawing/2014/main" id="{4650986D-C6B1-283A-1D26-F96E10B9D033}"/>
              </a:ext>
            </a:extLst>
          </p:cNvPr>
          <p:cNvPicPr>
            <a:picLocks noChangeAspect="1"/>
          </p:cNvPicPr>
          <p:nvPr/>
        </p:nvPicPr>
        <p:blipFill>
          <a:blip r:embed="rId5"/>
          <a:stretch>
            <a:fillRect/>
          </a:stretch>
        </p:blipFill>
        <p:spPr>
          <a:xfrm>
            <a:off x="384600" y="375967"/>
            <a:ext cx="1780785" cy="611661"/>
          </a:xfrm>
          <a:prstGeom prst="rect">
            <a:avLst/>
          </a:prstGeom>
        </p:spPr>
      </p:pic>
      <p:sp>
        <p:nvSpPr>
          <p:cNvPr id="4" name="Titel 1">
            <a:extLst>
              <a:ext uri="{FF2B5EF4-FFF2-40B4-BE49-F238E27FC236}">
                <a16:creationId xmlns:a16="http://schemas.microsoft.com/office/drawing/2014/main" id="{331CDBAD-2069-5D5F-1F06-6E114DB464EC}"/>
              </a:ext>
            </a:extLst>
          </p:cNvPr>
          <p:cNvSpPr txBox="1">
            <a:spLocks/>
          </p:cNvSpPr>
          <p:nvPr/>
        </p:nvSpPr>
        <p:spPr>
          <a:xfrm>
            <a:off x="978281" y="1895324"/>
            <a:ext cx="4981575" cy="232116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da-DK" sz="1800" spc="200" dirty="0">
                <a:solidFill>
                  <a:srgbClr val="037CBF"/>
                </a:solidFill>
                <a:latin typeface="Helvetica Neue" panose="02000503000000020004" pitchFamily="2" charset="0"/>
                <a:ea typeface="Helvetica Neue" panose="02000503000000020004" pitchFamily="2" charset="0"/>
                <a:cs typeface="Helvetica Neue" panose="02000503000000020004" pitchFamily="2" charset="0"/>
              </a:rPr>
              <a:t>FILM</a:t>
            </a:r>
            <a:endParaRPr lang="da-DK" sz="3600" spc="200" dirty="0">
              <a:solidFill>
                <a:srgbClr val="037CBF"/>
              </a:solidFill>
              <a:latin typeface="Helvetica Neue" panose="02000503000000020004" pitchFamily="2" charset="0"/>
              <a:ea typeface="Helvetica Neue" panose="02000503000000020004" pitchFamily="2" charset="0"/>
              <a:cs typeface="Helvetica Neue" panose="02000503000000020004" pitchFamily="2" charset="0"/>
            </a:endParaRPr>
          </a:p>
          <a:p>
            <a:pPr>
              <a:lnSpc>
                <a:spcPct val="100000"/>
              </a:lnSpc>
              <a:spcBef>
                <a:spcPts val="0"/>
              </a:spcBef>
            </a:pPr>
            <a:r>
              <a:rPr lang="da-DK" sz="36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Sortering </a:t>
            </a:r>
          </a:p>
          <a:p>
            <a:pPr>
              <a:lnSpc>
                <a:spcPct val="100000"/>
              </a:lnSpc>
              <a:spcBef>
                <a:spcPts val="0"/>
              </a:spcBef>
            </a:pPr>
            <a:r>
              <a:rPr lang="da-DK" sz="36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af plast</a:t>
            </a:r>
            <a:endParaRPr lang="da-DK" sz="3600" dirty="0">
              <a:solidFill>
                <a:schemeClr val="bg1"/>
              </a:solidFill>
            </a:endParaRPr>
          </a:p>
        </p:txBody>
      </p:sp>
      <p:sp>
        <p:nvSpPr>
          <p:cNvPr id="6" name="Afrundet rektangulær billedforklaring 4">
            <a:extLst>
              <a:ext uri="{FF2B5EF4-FFF2-40B4-BE49-F238E27FC236}">
                <a16:creationId xmlns:a16="http://schemas.microsoft.com/office/drawing/2014/main" id="{7D07EA87-789E-D29B-8147-5F0C2A19583A}"/>
              </a:ext>
            </a:extLst>
          </p:cNvPr>
          <p:cNvSpPr/>
          <p:nvPr/>
        </p:nvSpPr>
        <p:spPr>
          <a:xfrm flipH="1">
            <a:off x="1055036" y="3792562"/>
            <a:ext cx="2176400" cy="644021"/>
          </a:xfrm>
          <a:prstGeom prst="wedgeRoundRectCallout">
            <a:avLst>
              <a:gd name="adj1" fmla="val -34165"/>
              <a:gd name="adj2" fmla="val 85573"/>
              <a:gd name="adj3" fmla="val 16667"/>
            </a:avLst>
          </a:prstGeom>
          <a:solidFill>
            <a:srgbClr val="017176"/>
          </a:solidFill>
          <a:ln>
            <a:solidFill>
              <a:srgbClr val="0171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a:p>
        </p:txBody>
      </p:sp>
      <p:sp>
        <p:nvSpPr>
          <p:cNvPr id="15" name="Tekstfelt 7">
            <a:extLst>
              <a:ext uri="{FF2B5EF4-FFF2-40B4-BE49-F238E27FC236}">
                <a16:creationId xmlns:a16="http://schemas.microsoft.com/office/drawing/2014/main" id="{D4CB2F62-51D3-2A13-546B-5AEC49853073}"/>
              </a:ext>
            </a:extLst>
          </p:cNvPr>
          <p:cNvSpPr txBox="1"/>
          <p:nvPr/>
        </p:nvSpPr>
        <p:spPr>
          <a:xfrm>
            <a:off x="1186039" y="3852963"/>
            <a:ext cx="2176401" cy="523220"/>
          </a:xfrm>
          <a:prstGeom prst="rect">
            <a:avLst/>
          </a:prstGeom>
          <a:noFill/>
        </p:spPr>
        <p:txBody>
          <a:bodyPr wrap="square">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400" b="1" dirty="0">
                <a:solidFill>
                  <a:schemeClr val="bg1"/>
                </a:solidFill>
                <a:latin typeface="Bradley Hand ITC" panose="020F0502020204030204" pitchFamily="34" charset="0"/>
                <a:ea typeface="Brush Script MT" panose="03060802040406070304" pitchFamily="66" charset="-122"/>
                <a:cs typeface="Bradley Hand ITC" panose="020F0502020204030204" pitchFamily="34" charset="0"/>
              </a:rPr>
              <a:t>Ved du godt, at jeg kan blive til en fleecetrøje?”</a:t>
            </a:r>
            <a:endParaRPr lang="da-DK" sz="1400" b="1" dirty="0">
              <a:latin typeface="Bradley Hand ITC" panose="020F0502020204030204" pitchFamily="34" charset="0"/>
              <a:ea typeface="Brush Script MT" panose="03060802040406070304" pitchFamily="66" charset="-122"/>
              <a:cs typeface="Bradley Hand ITC" panose="020F0502020204030204" pitchFamily="34" charset="0"/>
            </a:endParaRPr>
          </a:p>
        </p:txBody>
      </p:sp>
      <p:grpSp>
        <p:nvGrpSpPr>
          <p:cNvPr id="2" name="Gruppe 1">
            <a:extLst>
              <a:ext uri="{FF2B5EF4-FFF2-40B4-BE49-F238E27FC236}">
                <a16:creationId xmlns:a16="http://schemas.microsoft.com/office/drawing/2014/main" id="{98956C88-196A-D992-5903-298BF683B327}"/>
              </a:ext>
            </a:extLst>
          </p:cNvPr>
          <p:cNvGrpSpPr/>
          <p:nvPr/>
        </p:nvGrpSpPr>
        <p:grpSpPr>
          <a:xfrm>
            <a:off x="8347519" y="3541378"/>
            <a:ext cx="866273" cy="854242"/>
            <a:chOff x="9197108" y="3604869"/>
            <a:chExt cx="866273" cy="854242"/>
          </a:xfrm>
        </p:grpSpPr>
        <p:sp>
          <p:nvSpPr>
            <p:cNvPr id="7" name="Ellipse 6">
              <a:extLst>
                <a:ext uri="{FF2B5EF4-FFF2-40B4-BE49-F238E27FC236}">
                  <a16:creationId xmlns:a16="http://schemas.microsoft.com/office/drawing/2014/main" id="{3D65A2B0-0CA0-8E69-74B3-1DF96C9DB813}"/>
                </a:ext>
              </a:extLst>
            </p:cNvPr>
            <p:cNvSpPr/>
            <p:nvPr/>
          </p:nvSpPr>
          <p:spPr>
            <a:xfrm>
              <a:off x="9197108" y="3604869"/>
              <a:ext cx="866273" cy="854242"/>
            </a:xfrm>
            <a:prstGeom prst="ellipse">
              <a:avLst/>
            </a:prstGeom>
            <a:solidFill>
              <a:srgbClr val="5A94CE"/>
            </a:solidFill>
            <a:ln>
              <a:solidFill>
                <a:srgbClr val="5A94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2" name="Grafik 11" descr="Afspil med massiv udfyldning">
              <a:hlinkClick r:id="rId6"/>
              <a:extLst>
                <a:ext uri="{FF2B5EF4-FFF2-40B4-BE49-F238E27FC236}">
                  <a16:creationId xmlns:a16="http://schemas.microsoft.com/office/drawing/2014/main" id="{135C1898-74D1-9183-1C87-EE395B33DF7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44459" y="3672529"/>
              <a:ext cx="718922" cy="718922"/>
            </a:xfrm>
            <a:prstGeom prst="rect">
              <a:avLst/>
            </a:prstGeom>
          </p:spPr>
        </p:pic>
      </p:grpSp>
      <p:pic>
        <p:nvPicPr>
          <p:cNvPr id="8" name="Billede 7" descr="Et billede, der indeholder tekst, clipart&#10;&#10;Automatisk genereret beskrivelse">
            <a:extLst>
              <a:ext uri="{FF2B5EF4-FFF2-40B4-BE49-F238E27FC236}">
                <a16:creationId xmlns:a16="http://schemas.microsoft.com/office/drawing/2014/main" id="{0B73DCF5-0C3A-5E84-7689-271A0F42F9F5}"/>
              </a:ext>
            </a:extLst>
          </p:cNvPr>
          <p:cNvPicPr>
            <a:picLocks noChangeAspect="1"/>
          </p:cNvPicPr>
          <p:nvPr/>
        </p:nvPicPr>
        <p:blipFill>
          <a:blip r:embed="rId9"/>
          <a:stretch>
            <a:fillRect/>
          </a:stretch>
        </p:blipFill>
        <p:spPr>
          <a:xfrm>
            <a:off x="2956724" y="4037123"/>
            <a:ext cx="1447577" cy="2243744"/>
          </a:xfrm>
          <a:prstGeom prst="rect">
            <a:avLst/>
          </a:prstGeom>
        </p:spPr>
      </p:pic>
      <p:sp>
        <p:nvSpPr>
          <p:cNvPr id="9" name="Tekstfelt 8">
            <a:extLst>
              <a:ext uri="{FF2B5EF4-FFF2-40B4-BE49-F238E27FC236}">
                <a16:creationId xmlns:a16="http://schemas.microsoft.com/office/drawing/2014/main" id="{5F8CA518-B174-8144-7E11-EFB10043E7EA}"/>
              </a:ext>
            </a:extLst>
          </p:cNvPr>
          <p:cNvSpPr txBox="1"/>
          <p:nvPr/>
        </p:nvSpPr>
        <p:spPr>
          <a:xfrm>
            <a:off x="5095673" y="5816389"/>
            <a:ext cx="6122894" cy="369332"/>
          </a:xfrm>
          <a:prstGeom prst="rect">
            <a:avLst/>
          </a:prstGeom>
          <a:noFill/>
        </p:spPr>
        <p:txBody>
          <a:bodyPr wrap="square">
            <a:spAutoFit/>
          </a:bodyPr>
          <a:lstStyle/>
          <a:p>
            <a:r>
              <a:rPr lang="da-DK" dirty="0">
                <a:solidFill>
                  <a:schemeClr val="bg1"/>
                </a:solidFill>
                <a:hlinkClick r:id="rId3">
                  <a:extLst>
                    <a:ext uri="{A12FA001-AC4F-418D-AE19-62706E023703}">
                      <ahyp:hlinkClr xmlns:ahyp="http://schemas.microsoft.com/office/drawing/2018/hyperlinkcolor" val="tx"/>
                    </a:ext>
                  </a:extLst>
                </a:hlinkClick>
              </a:rPr>
              <a:t>https://youtu.be/YF7IV40LKHE</a:t>
            </a:r>
            <a:endParaRPr lang="da-DK" dirty="0">
              <a:solidFill>
                <a:schemeClr val="bg1"/>
              </a:solidFill>
            </a:endParaRPr>
          </a:p>
        </p:txBody>
      </p:sp>
    </p:spTree>
    <p:extLst>
      <p:ext uri="{BB962C8B-B14F-4D97-AF65-F5344CB8AC3E}">
        <p14:creationId xmlns:p14="http://schemas.microsoft.com/office/powerpoint/2010/main" val="3587259857"/>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6B299B00-3C44-3F47-CDF5-95026156E152}"/>
              </a:ext>
            </a:extLst>
          </p:cNvPr>
          <p:cNvPicPr>
            <a:picLocks noChangeAspect="1"/>
          </p:cNvPicPr>
          <p:nvPr/>
        </p:nvPicPr>
        <p:blipFill>
          <a:blip r:embed="rId2"/>
          <a:stretch>
            <a:fillRect/>
          </a:stretch>
        </p:blipFill>
        <p:spPr>
          <a:xfrm>
            <a:off x="384600" y="1470456"/>
            <a:ext cx="5711400" cy="5011577"/>
          </a:xfrm>
          <a:prstGeom prst="rect">
            <a:avLst/>
          </a:prstGeom>
        </p:spPr>
      </p:pic>
      <p:pic>
        <p:nvPicPr>
          <p:cNvPr id="3" name="Billede 2">
            <a:extLst>
              <a:ext uri="{FF2B5EF4-FFF2-40B4-BE49-F238E27FC236}">
                <a16:creationId xmlns:a16="http://schemas.microsoft.com/office/drawing/2014/main" id="{3FE60002-82C2-7D02-3CF4-5DB2A7B31C65}"/>
              </a:ext>
            </a:extLst>
          </p:cNvPr>
          <p:cNvPicPr>
            <a:picLocks noChangeAspect="1"/>
          </p:cNvPicPr>
          <p:nvPr/>
        </p:nvPicPr>
        <p:blipFill>
          <a:blip r:embed="rId3">
            <a:alphaModFix amt="35000"/>
          </a:blip>
          <a:stretch>
            <a:fillRect/>
          </a:stretch>
        </p:blipFill>
        <p:spPr>
          <a:xfrm>
            <a:off x="384600" y="375967"/>
            <a:ext cx="1780785" cy="611661"/>
          </a:xfrm>
          <a:prstGeom prst="rect">
            <a:avLst/>
          </a:prstGeom>
        </p:spPr>
      </p:pic>
      <p:sp>
        <p:nvSpPr>
          <p:cNvPr id="6" name="Rektangel 5">
            <a:extLst>
              <a:ext uri="{FF2B5EF4-FFF2-40B4-BE49-F238E27FC236}">
                <a16:creationId xmlns:a16="http://schemas.microsoft.com/office/drawing/2014/main" id="{C09CAF14-39BA-6237-3959-2CC03EC48506}"/>
              </a:ext>
            </a:extLst>
          </p:cNvPr>
          <p:cNvSpPr/>
          <p:nvPr/>
        </p:nvSpPr>
        <p:spPr>
          <a:xfrm>
            <a:off x="384600" y="1470456"/>
            <a:ext cx="5711400" cy="5011577"/>
          </a:xfrm>
          <a:prstGeom prst="rect">
            <a:avLst/>
          </a:prstGeom>
          <a:solidFill>
            <a:srgbClr val="961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6">
            <a:extLst>
              <a:ext uri="{FF2B5EF4-FFF2-40B4-BE49-F238E27FC236}">
                <a16:creationId xmlns:a16="http://schemas.microsoft.com/office/drawing/2014/main" id="{76D90D9D-1FE7-AA77-A817-301500D4F0D0}"/>
              </a:ext>
            </a:extLst>
          </p:cNvPr>
          <p:cNvSpPr/>
          <p:nvPr/>
        </p:nvSpPr>
        <p:spPr>
          <a:xfrm>
            <a:off x="6096000" y="1470456"/>
            <a:ext cx="5711400" cy="5011577"/>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a:extLst>
              <a:ext uri="{FF2B5EF4-FFF2-40B4-BE49-F238E27FC236}">
                <a16:creationId xmlns:a16="http://schemas.microsoft.com/office/drawing/2014/main" id="{30CDB64F-FA0E-5D8B-4261-FB5A78946BE8}"/>
              </a:ext>
            </a:extLst>
          </p:cNvPr>
          <p:cNvSpPr txBox="1"/>
          <p:nvPr/>
        </p:nvSpPr>
        <p:spPr>
          <a:xfrm>
            <a:off x="872194" y="1785889"/>
            <a:ext cx="5091113" cy="615553"/>
          </a:xfrm>
          <a:prstGeom prst="rect">
            <a:avLst/>
          </a:prstGeom>
          <a:noFill/>
        </p:spPr>
        <p:txBody>
          <a:bodyPr wrap="square" rtlCol="0">
            <a:spAutoFit/>
          </a:bodyPr>
          <a:lstStyle/>
          <a:p>
            <a:r>
              <a:rPr lang="da-DK" sz="3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Ja, tak</a:t>
            </a:r>
          </a:p>
        </p:txBody>
      </p:sp>
      <p:sp>
        <p:nvSpPr>
          <p:cNvPr id="9" name="Tekstfelt 8">
            <a:extLst>
              <a:ext uri="{FF2B5EF4-FFF2-40B4-BE49-F238E27FC236}">
                <a16:creationId xmlns:a16="http://schemas.microsoft.com/office/drawing/2014/main" id="{CB05570B-FD56-8918-B5DF-28223C60AE9B}"/>
              </a:ext>
            </a:extLst>
          </p:cNvPr>
          <p:cNvSpPr txBox="1"/>
          <p:nvPr/>
        </p:nvSpPr>
        <p:spPr>
          <a:xfrm>
            <a:off x="6583594" y="1785889"/>
            <a:ext cx="5091113" cy="615553"/>
          </a:xfrm>
          <a:prstGeom prst="rect">
            <a:avLst/>
          </a:prstGeom>
          <a:noFill/>
        </p:spPr>
        <p:txBody>
          <a:bodyPr wrap="square" rtlCol="0">
            <a:spAutoFit/>
          </a:bodyPr>
          <a:lstStyle/>
          <a:p>
            <a:r>
              <a:rPr lang="da-DK" sz="3400" b="1"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t>Nej, tak</a:t>
            </a:r>
          </a:p>
        </p:txBody>
      </p:sp>
      <p:sp>
        <p:nvSpPr>
          <p:cNvPr id="10" name="Tekstfelt 9">
            <a:extLst>
              <a:ext uri="{FF2B5EF4-FFF2-40B4-BE49-F238E27FC236}">
                <a16:creationId xmlns:a16="http://schemas.microsoft.com/office/drawing/2014/main" id="{4CA1DF2A-F0F1-DE82-0EE5-64D07300DE54}"/>
              </a:ext>
            </a:extLst>
          </p:cNvPr>
          <p:cNvSpPr txBox="1"/>
          <p:nvPr/>
        </p:nvSpPr>
        <p:spPr>
          <a:xfrm>
            <a:off x="872194" y="2589460"/>
            <a:ext cx="4839206" cy="3508653"/>
          </a:xfrm>
          <a:prstGeom prst="rect">
            <a:avLst/>
          </a:prstGeom>
          <a:noFill/>
        </p:spPr>
        <p:txBody>
          <a:bodyPr wrap="square" rtlCol="0">
            <a:spAutoFit/>
          </a:bodyPr>
          <a:lstStyle/>
          <a:p>
            <a:pPr marL="285750" indent="-285750">
              <a:buFont typeface="Arial" panose="020B0604020202020204" pitchFamily="34" charset="0"/>
              <a:buChar char="•"/>
            </a:pP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Plastflaske (uden pant)</a:t>
            </a:r>
            <a:b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endParaRPr lang="da-DK" sz="1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Plastdunke (fra fx rengøringsmidler eller sæbe)</a:t>
            </a:r>
            <a:b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endParaRPr lang="da-DK" sz="1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Plastbøtter </a:t>
            </a:r>
            <a:b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endParaRPr lang="da-DK" sz="1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Plastposer (uden metalfilm)</a:t>
            </a:r>
            <a:b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endParaRPr lang="da-DK" sz="1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Plastfolier og -film</a:t>
            </a:r>
            <a:b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r>
              <a:rPr lang="da-DK" sz="1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p>
          <a:p>
            <a:pPr marL="285750" indent="-285750">
              <a:buFont typeface="Arial" panose="020B0604020202020204" pitchFamily="34" charset="0"/>
              <a:buChar char="•"/>
            </a:pP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Bobleplast</a:t>
            </a:r>
            <a:b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endParaRPr lang="da-DK" sz="1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Omslag til cd’er og dvd’er</a:t>
            </a:r>
          </a:p>
          <a:p>
            <a:pPr marL="285750" indent="-285750">
              <a:buFont typeface="Arial" panose="020B0604020202020204" pitchFamily="34" charset="0"/>
              <a:buChar char="•"/>
            </a:pPr>
            <a:endParaRPr lang="da-DK" sz="1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Plastlegetøj (uden elektronik)</a:t>
            </a:r>
          </a:p>
          <a:p>
            <a:pPr marL="285750" indent="-285750">
              <a:buFont typeface="Arial" panose="020B0604020202020204" pitchFamily="34" charset="0"/>
              <a:buChar char="•"/>
            </a:pPr>
            <a:endParaRPr lang="da-DK" sz="1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Plastservice (ikke flamingo)</a:t>
            </a:r>
          </a:p>
          <a:p>
            <a:pPr marL="285750" indent="-285750">
              <a:buFont typeface="Arial" panose="020B0604020202020204" pitchFamily="34" charset="0"/>
              <a:buChar char="•"/>
            </a:pPr>
            <a:endParaRPr lang="da-DK"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Tekstfelt 10">
            <a:extLst>
              <a:ext uri="{FF2B5EF4-FFF2-40B4-BE49-F238E27FC236}">
                <a16:creationId xmlns:a16="http://schemas.microsoft.com/office/drawing/2014/main" id="{F93AF938-4B2A-7F44-EB7A-B3D08AB0F0B7}"/>
              </a:ext>
            </a:extLst>
          </p:cNvPr>
          <p:cNvSpPr txBox="1"/>
          <p:nvPr/>
        </p:nvSpPr>
        <p:spPr>
          <a:xfrm>
            <a:off x="6583594" y="2589459"/>
            <a:ext cx="3489920" cy="3108543"/>
          </a:xfrm>
          <a:prstGeom prst="rect">
            <a:avLst/>
          </a:prstGeom>
          <a:noFill/>
        </p:spPr>
        <p:txBody>
          <a:bodyPr wrap="square" rtlCol="0">
            <a:spAutoFit/>
          </a:bodyPr>
          <a:lstStyle/>
          <a:p>
            <a:pPr marL="285750" indent="-285750">
              <a:buFont typeface="Arial" panose="020B0604020202020204" pitchFamily="34" charset="0"/>
              <a:buChar char="•"/>
            </a:pPr>
            <a:r>
              <a:rPr lang="da-DK" sz="14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t>Flamingo</a:t>
            </a:r>
            <a:br>
              <a:rPr lang="da-DK" sz="14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br>
            <a:endParaRPr lang="da-DK" sz="14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4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t>PVC (fx regntøj, gummistøvler, bolde)</a:t>
            </a:r>
            <a:br>
              <a:rPr lang="da-DK" sz="14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br>
            <a:endParaRPr lang="da-DK" sz="14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400" dirty="0" err="1">
                <a:solidFill>
                  <a:srgbClr val="343232"/>
                </a:solidFill>
                <a:latin typeface="Helvetica Neue" panose="02000503000000020004" pitchFamily="2" charset="0"/>
                <a:ea typeface="Helvetica Neue" panose="02000503000000020004" pitchFamily="2" charset="0"/>
                <a:cs typeface="Helvetica Neue" panose="02000503000000020004" pitchFamily="2" charset="0"/>
              </a:rPr>
              <a:t>Pex</a:t>
            </a:r>
            <a:r>
              <a:rPr lang="da-DK" sz="14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t>-rør</a:t>
            </a:r>
            <a:br>
              <a:rPr lang="da-DK" sz="14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br>
            <a:endParaRPr lang="da-DK" sz="14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4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t>Emballage fra plante- og insektgifte</a:t>
            </a:r>
            <a:br>
              <a:rPr lang="da-DK" sz="14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br>
            <a:endParaRPr lang="da-DK" sz="14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4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t>Melamin fx Margretheskåle</a:t>
            </a:r>
            <a:br>
              <a:rPr lang="da-DK" sz="14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br>
            <a:endParaRPr lang="da-DK" sz="14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4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t>Plast med elektronik</a:t>
            </a:r>
          </a:p>
          <a:p>
            <a:pPr marL="285750" indent="-285750">
              <a:buFont typeface="Arial" panose="020B0604020202020204" pitchFamily="34" charset="0"/>
              <a:buChar char="•"/>
            </a:pPr>
            <a:endParaRPr lang="da-DK" sz="14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da-DK" sz="14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t>Poser med metalfilm fx </a:t>
            </a:r>
            <a:r>
              <a:rPr lang="da-DK" sz="1400" dirty="0" err="1">
                <a:solidFill>
                  <a:srgbClr val="343232"/>
                </a:solidFill>
                <a:latin typeface="Helvetica Neue" panose="02000503000000020004" pitchFamily="2" charset="0"/>
                <a:ea typeface="Helvetica Neue" panose="02000503000000020004" pitchFamily="2" charset="0"/>
                <a:cs typeface="Helvetica Neue" panose="02000503000000020004" pitchFamily="2" charset="0"/>
              </a:rPr>
              <a:t>chipsposer</a:t>
            </a:r>
            <a:r>
              <a:rPr lang="da-DK" sz="14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t> og bag-in-</a:t>
            </a:r>
            <a:r>
              <a:rPr lang="da-DK" sz="1400" dirty="0" err="1">
                <a:solidFill>
                  <a:srgbClr val="343232"/>
                </a:solidFill>
                <a:latin typeface="Helvetica Neue" panose="02000503000000020004" pitchFamily="2" charset="0"/>
                <a:ea typeface="Helvetica Neue" panose="02000503000000020004" pitchFamily="2" charset="0"/>
                <a:cs typeface="Helvetica Neue" panose="02000503000000020004" pitchFamily="2" charset="0"/>
              </a:rPr>
              <a:t>box</a:t>
            </a:r>
            <a:r>
              <a:rPr lang="da-DK" sz="14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rPr>
              <a:t> </a:t>
            </a:r>
            <a:r>
              <a:rPr lang="da-DK" sz="1400" dirty="0" err="1">
                <a:solidFill>
                  <a:srgbClr val="343232"/>
                </a:solidFill>
                <a:latin typeface="Helvetica Neue" panose="02000503000000020004" pitchFamily="2" charset="0"/>
                <a:ea typeface="Helvetica Neue" panose="02000503000000020004" pitchFamily="2" charset="0"/>
                <a:cs typeface="Helvetica Neue" panose="02000503000000020004" pitchFamily="2" charset="0"/>
              </a:rPr>
              <a:t>vinposer</a:t>
            </a:r>
            <a:endParaRPr lang="da-DK" sz="1400" dirty="0">
              <a:solidFill>
                <a:srgbClr val="343232"/>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2" name="Billede 11">
            <a:extLst>
              <a:ext uri="{FF2B5EF4-FFF2-40B4-BE49-F238E27FC236}">
                <a16:creationId xmlns:a16="http://schemas.microsoft.com/office/drawing/2014/main" id="{932F93F3-FDAB-FEF4-5D7E-0E9CDA03C705}"/>
              </a:ext>
            </a:extLst>
          </p:cNvPr>
          <p:cNvPicPr>
            <a:picLocks noChangeAspect="1"/>
          </p:cNvPicPr>
          <p:nvPr/>
        </p:nvPicPr>
        <p:blipFill>
          <a:blip r:embed="rId4"/>
          <a:stretch>
            <a:fillRect/>
          </a:stretch>
        </p:blipFill>
        <p:spPr>
          <a:xfrm>
            <a:off x="9486899" y="1136929"/>
            <a:ext cx="2705101" cy="615553"/>
          </a:xfrm>
          <a:prstGeom prst="rect">
            <a:avLst/>
          </a:prstGeom>
        </p:spPr>
      </p:pic>
      <p:sp>
        <p:nvSpPr>
          <p:cNvPr id="13" name="Tekstfelt 12">
            <a:extLst>
              <a:ext uri="{FF2B5EF4-FFF2-40B4-BE49-F238E27FC236}">
                <a16:creationId xmlns:a16="http://schemas.microsoft.com/office/drawing/2014/main" id="{3F87A1E6-C345-A54C-AA2A-4138BE6C416F}"/>
              </a:ext>
            </a:extLst>
          </p:cNvPr>
          <p:cNvSpPr txBox="1"/>
          <p:nvPr/>
        </p:nvSpPr>
        <p:spPr>
          <a:xfrm>
            <a:off x="9817893" y="1255109"/>
            <a:ext cx="5091113" cy="373064"/>
          </a:xfrm>
          <a:prstGeom prst="rect">
            <a:avLst/>
          </a:prstGeom>
          <a:noFill/>
        </p:spPr>
        <p:txBody>
          <a:bodyPr wrap="square" rtlCol="0">
            <a:spAutoFit/>
          </a:bodyPr>
          <a:lstStyle/>
          <a:p>
            <a:r>
              <a:rPr lang="da-DK"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Plast</a:t>
            </a:r>
          </a:p>
        </p:txBody>
      </p:sp>
      <p:sp>
        <p:nvSpPr>
          <p:cNvPr id="5" name="Rektangel 4">
            <a:extLst>
              <a:ext uri="{FF2B5EF4-FFF2-40B4-BE49-F238E27FC236}">
                <a16:creationId xmlns:a16="http://schemas.microsoft.com/office/drawing/2014/main" id="{C1F2C87A-D51E-327B-740D-96F08313DF29}"/>
              </a:ext>
            </a:extLst>
          </p:cNvPr>
          <p:cNvSpPr/>
          <p:nvPr/>
        </p:nvSpPr>
        <p:spPr>
          <a:xfrm>
            <a:off x="11674264" y="3801882"/>
            <a:ext cx="131581" cy="377299"/>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5716642"/>
      </p:ext>
    </p:extLst>
  </p:cSld>
  <p:clrMapOvr>
    <a:masterClrMapping/>
  </p:clrMapOvr>
  <p:transition spd="slow">
    <p:push/>
  </p:transition>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2771</TotalTime>
  <Words>2974</Words>
  <Application>Microsoft Office PowerPoint</Application>
  <PresentationFormat>Widescreen</PresentationFormat>
  <Paragraphs>326</Paragraphs>
  <Slides>34</Slides>
  <Notes>4</Notes>
  <HiddenSlides>3</HiddenSlides>
  <MMClips>0</MMClips>
  <ScaleCrop>false</ScaleCrop>
  <HeadingPairs>
    <vt:vector size="6" baseType="variant">
      <vt:variant>
        <vt:lpstr>Benyttede skrifttyper</vt:lpstr>
      </vt:variant>
      <vt:variant>
        <vt:i4>7</vt:i4>
      </vt:variant>
      <vt:variant>
        <vt:lpstr>Tema</vt:lpstr>
      </vt:variant>
      <vt:variant>
        <vt:i4>1</vt:i4>
      </vt:variant>
      <vt:variant>
        <vt:lpstr>Slidetitler</vt:lpstr>
      </vt:variant>
      <vt:variant>
        <vt:i4>34</vt:i4>
      </vt:variant>
    </vt:vector>
  </HeadingPairs>
  <TitlesOfParts>
    <vt:vector size="42" baseType="lpstr">
      <vt:lpstr>12 pt. Helvetica* 56 Italic   1</vt:lpstr>
      <vt:lpstr>Arial</vt:lpstr>
      <vt:lpstr>Bradley Hand ITC</vt:lpstr>
      <vt:lpstr>Calibri</vt:lpstr>
      <vt:lpstr>Calibri Light</vt:lpstr>
      <vt:lpstr>Helvetica Neue</vt:lpstr>
      <vt:lpstr>Helvetica Neue Light</vt:lpstr>
      <vt:lpstr>Office-tema</vt:lpstr>
      <vt:lpstr>Plast, kartoner, metal og glas</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Aktivitet og opgaver</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Aktivitet og opgaver</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Plast, kartoner, metal og glas</dc:title>
  <dc:creator>Oliver Klausen</dc:creator>
  <cp:lastModifiedBy>Hanne Skjølstrup Mikkelsen</cp:lastModifiedBy>
  <cp:revision>74</cp:revision>
  <dcterms:created xsi:type="dcterms:W3CDTF">2022-10-10T09:40:08Z</dcterms:created>
  <dcterms:modified xsi:type="dcterms:W3CDTF">2023-03-27T09:46:29Z</dcterms:modified>
</cp:coreProperties>
</file>